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x="18288000" cy="10287000"/>
  <p:notesSz cx="6858000" cy="9144000"/>
  <p:embeddedFontLst>
    <p:embeddedFont>
      <p:font typeface="Arial" charset="1" panose="020B0502020202020204"/>
      <p:regular r:id="rId48"/>
    </p:embeddedFont>
    <p:embeddedFont>
      <p:font typeface="Arial Bold" charset="1" panose="020B0802020202020204"/>
      <p:regular r:id="rId49"/>
    </p:embeddedFont>
    <p:embeddedFont>
      <p:font typeface="Daydream" charset="1" panose="00000000000000000000"/>
      <p:regular r:id="rId50"/>
    </p:embeddedFont>
    <p:embeddedFont>
      <p:font typeface="Old Standard Bold" charset="1" panose="02040503050505020303"/>
      <p:regular r:id="rId51"/>
    </p:embeddedFont>
    <p:embeddedFont>
      <p:font typeface="Questrial" charset="1" panose="02000000000000000000"/>
      <p:regular r:id="rId52"/>
    </p:embeddedFont>
    <p:embeddedFont>
      <p:font typeface="Arial Bold Italics" charset="1" panose="020B0802020202090204"/>
      <p:regular r:id="rId53"/>
    </p:embeddedFont>
    <p:embeddedFont>
      <p:font typeface="Arial Italics" charset="1" panose="020B0502020202090204"/>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2.png" Type="http://schemas.openxmlformats.org/officeDocument/2006/relationships/image"/><Relationship Id="rId7" Target="../media/image3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5.png" Type="http://schemas.openxmlformats.org/officeDocument/2006/relationships/image"/><Relationship Id="rId7" Target="../media/image36.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12" Target="../media/image14.png" Type="http://schemas.openxmlformats.org/officeDocument/2006/relationships/image"/><Relationship Id="rId13" Target="../media/image15.svg" Type="http://schemas.openxmlformats.org/officeDocument/2006/relationships/image"/><Relationship Id="rId14" Target="../media/image16.png" Type="http://schemas.openxmlformats.org/officeDocument/2006/relationships/image"/><Relationship Id="rId15" Target="../media/image17.svg" Type="http://schemas.openxmlformats.org/officeDocument/2006/relationships/image"/><Relationship Id="rId16" Target="../media/image18.png" Type="http://schemas.openxmlformats.org/officeDocument/2006/relationships/image"/><Relationship Id="rId17" Target="../media/image19.svg" Type="http://schemas.openxmlformats.org/officeDocument/2006/relationships/image"/><Relationship Id="rId18" Target="../media/image20.png" Type="http://schemas.openxmlformats.org/officeDocument/2006/relationships/image"/><Relationship Id="rId19" Target="../media/image21.svg" Type="http://schemas.openxmlformats.org/officeDocument/2006/relationships/image"/><Relationship Id="rId2" Target="../media/image4.png" Type="http://schemas.openxmlformats.org/officeDocument/2006/relationships/image"/><Relationship Id="rId20" Target="../media/image22.png" Type="http://schemas.openxmlformats.org/officeDocument/2006/relationships/image"/><Relationship Id="rId21" Target="../media/image23.svg" Type="http://schemas.openxmlformats.org/officeDocument/2006/relationships/image"/><Relationship Id="rId22" Target="../media/image24.png" Type="http://schemas.openxmlformats.org/officeDocument/2006/relationships/image"/><Relationship Id="rId23" Target="../media/image25.sv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40.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4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42.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4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8" id="8"/>
          <p:cNvSpPr txBox="true"/>
          <p:nvPr/>
        </p:nvSpPr>
        <p:spPr>
          <a:xfrm rot="0">
            <a:off x="0" y="3997635"/>
            <a:ext cx="18288000" cy="663575"/>
          </a:xfrm>
          <a:prstGeom prst="rect">
            <a:avLst/>
          </a:prstGeom>
        </p:spPr>
        <p:txBody>
          <a:bodyPr anchor="t" rtlCol="false" tIns="0" lIns="0" bIns="0" rIns="0">
            <a:spAutoFit/>
          </a:bodyPr>
          <a:lstStyle/>
          <a:p>
            <a:pPr algn="ctr">
              <a:lnSpc>
                <a:spcPts val="4899"/>
              </a:lnSpc>
            </a:pPr>
            <a:r>
              <a:rPr lang="en-US" sz="3499" spc="157">
                <a:solidFill>
                  <a:srgbClr val="0DA33B"/>
                </a:solidFill>
                <a:latin typeface="Arial Bold"/>
              </a:rPr>
              <a:t>SPORTING, CULTURAL AND SOCIAL MOVEMENTS IN 20TH CENTURY IRELAND</a:t>
            </a:r>
          </a:p>
        </p:txBody>
      </p:sp>
      <p:sp>
        <p:nvSpPr>
          <p:cNvPr name="TextBox 9" id="9"/>
          <p:cNvSpPr txBox="true"/>
          <p:nvPr/>
        </p:nvSpPr>
        <p:spPr>
          <a:xfrm rot="0">
            <a:off x="175900" y="4143685"/>
            <a:ext cx="17936199" cy="517525"/>
          </a:xfrm>
          <a:prstGeom prst="rect">
            <a:avLst/>
          </a:prstGeom>
        </p:spPr>
        <p:txBody>
          <a:bodyPr anchor="t" rtlCol="false" tIns="0" lIns="0" bIns="0" rIns="0">
            <a:spAutoFit/>
          </a:bodyPr>
          <a:lstStyle/>
          <a:p>
            <a:pPr algn="ctr">
              <a:lnSpc>
                <a:spcPts val="4024"/>
              </a:lnSpc>
            </a:pPr>
            <a:r>
              <a:rPr lang="en-US" sz="3499" spc="1049">
                <a:solidFill>
                  <a:srgbClr val="FFFFFF"/>
                </a:solidFill>
                <a:latin typeface="Daydream"/>
              </a:rPr>
              <a:t>Sporting, Cultural and Social Movements in 20th Century Ireland</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1884-1913</a:t>
            </a:r>
          </a:p>
        </p:txBody>
      </p:sp>
      <p:sp>
        <p:nvSpPr>
          <p:cNvPr name="TextBox 12" id="12"/>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Impact of the Gaelic League </a:t>
            </a:r>
          </a:p>
        </p:txBody>
      </p:sp>
      <p:sp>
        <p:nvSpPr>
          <p:cNvPr name="TextBox 8" id="8"/>
          <p:cNvSpPr txBox="true"/>
          <p:nvPr/>
        </p:nvSpPr>
        <p:spPr>
          <a:xfrm rot="0">
            <a:off x="1028700" y="1838325"/>
            <a:ext cx="15609955" cy="1355724"/>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Conradhna Gaeilge </a:t>
            </a:r>
            <a:r>
              <a:rPr lang="en-US" sz="2500">
                <a:solidFill>
                  <a:srgbClr val="000000"/>
                </a:solidFill>
                <a:latin typeface="Arial"/>
              </a:rPr>
              <a:t>(modern day Gaelic League) still plays an important role in Irish culture and society to this day, protecting and promoting the Irish language. It played an important role in community campaigns that led to: the foundation of RTÉ Raidió na Gaeltachta in 1972 and TG4 in 1996.</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
        <p:nvSpPr>
          <p:cNvPr name="Freeform 14" id="14"/>
          <p:cNvSpPr/>
          <p:nvPr/>
        </p:nvSpPr>
        <p:spPr>
          <a:xfrm flipH="false" flipV="false" rot="0">
            <a:off x="1028700" y="4178684"/>
            <a:ext cx="4762500" cy="4675514"/>
          </a:xfrm>
          <a:custGeom>
            <a:avLst/>
            <a:gdLst/>
            <a:ahLst/>
            <a:cxnLst/>
            <a:rect r="r" b="b" t="t" l="l"/>
            <a:pathLst>
              <a:path h="4675514" w="4762500">
                <a:moveTo>
                  <a:pt x="0" y="0"/>
                </a:moveTo>
                <a:lnTo>
                  <a:pt x="4762500" y="0"/>
                </a:lnTo>
                <a:lnTo>
                  <a:pt x="4762500" y="4675514"/>
                </a:lnTo>
                <a:lnTo>
                  <a:pt x="0" y="4675514"/>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Freeform 16" id="16"/>
          <p:cNvSpPr/>
          <p:nvPr/>
        </p:nvSpPr>
        <p:spPr>
          <a:xfrm flipH="false" flipV="false" rot="0">
            <a:off x="5791200" y="3194049"/>
            <a:ext cx="8126053" cy="6518245"/>
          </a:xfrm>
          <a:custGeom>
            <a:avLst/>
            <a:gdLst/>
            <a:ahLst/>
            <a:cxnLst/>
            <a:rect r="r" b="b" t="t" l="l"/>
            <a:pathLst>
              <a:path h="6518245" w="8126053">
                <a:moveTo>
                  <a:pt x="0" y="0"/>
                </a:moveTo>
                <a:lnTo>
                  <a:pt x="8126053" y="0"/>
                </a:lnTo>
                <a:lnTo>
                  <a:pt x="8126053" y="6518245"/>
                </a:lnTo>
                <a:lnTo>
                  <a:pt x="0" y="6518245"/>
                </a:lnTo>
                <a:lnTo>
                  <a:pt x="0" y="0"/>
                </a:lnTo>
                <a:close/>
              </a:path>
            </a:pathLst>
          </a:custGeom>
          <a:blipFill>
            <a:blip r:embed="rId10"/>
            <a:stretch>
              <a:fillRect l="-8983"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28700" y="2142068"/>
            <a:ext cx="4500048" cy="7116232"/>
          </a:xfrm>
          <a:custGeom>
            <a:avLst/>
            <a:gdLst/>
            <a:ahLst/>
            <a:cxnLst/>
            <a:rect r="r" b="b" t="t" l="l"/>
            <a:pathLst>
              <a:path h="7116232" w="4500048">
                <a:moveTo>
                  <a:pt x="0" y="0"/>
                </a:moveTo>
                <a:lnTo>
                  <a:pt x="4500048" y="0"/>
                </a:lnTo>
                <a:lnTo>
                  <a:pt x="4500048" y="7116232"/>
                </a:lnTo>
                <a:lnTo>
                  <a:pt x="0" y="7116232"/>
                </a:lnTo>
                <a:lnTo>
                  <a:pt x="0" y="0"/>
                </a:lnTo>
                <a:close/>
              </a:path>
            </a:pathLst>
          </a:custGeom>
          <a:blipFill>
            <a:blip r:embed="rId6"/>
            <a:stretch>
              <a:fillRect l="0" t="0" r="0" b="0"/>
            </a:stretch>
          </a:blipFill>
        </p:spPr>
      </p:sp>
      <p:sp>
        <p:nvSpPr>
          <p:cNvPr name="TextBox 11" id="11"/>
          <p:cNvSpPr txBox="true"/>
          <p:nvPr/>
        </p:nvSpPr>
        <p:spPr>
          <a:xfrm rot="0">
            <a:off x="5782197" y="2120899"/>
            <a:ext cx="10856458" cy="4314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Douglas Hyde, from Co. Roscommon, was a founder of the Gaelic League in 1893. He was appointed its president and worked to preserve and revive the Irish language. He resigned from the Gaelic League when the IRB changed the constitution in favour of promoting Irish independence. He was elected to Seanad Éireann in 1925 for a brief period of time before becoming Professor of Irish at University College Dublin. Hyde served as the first President of Ireland from 1938 until 1945.</a:t>
            </a:r>
          </a:p>
        </p:txBody>
      </p:sp>
      <p:sp>
        <p:nvSpPr>
          <p:cNvPr name="TextBox 12" id="12"/>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Douglas Hyde, 1860-1949</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Irish Literary Revival</a:t>
            </a:r>
          </a:p>
        </p:txBody>
      </p:sp>
      <p:sp>
        <p:nvSpPr>
          <p:cNvPr name="TextBox 8" id="8"/>
          <p:cNvSpPr txBox="true"/>
          <p:nvPr/>
        </p:nvSpPr>
        <p:spPr>
          <a:xfrm rot="0">
            <a:off x="1028700" y="1838325"/>
            <a:ext cx="10550186"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a:t>
            </a:r>
            <a:r>
              <a:rPr lang="en-US" sz="2500">
                <a:solidFill>
                  <a:srgbClr val="000000"/>
                </a:solidFill>
                <a:latin typeface="Arial Bold"/>
              </a:rPr>
              <a:t>Irish Literary Revival </a:t>
            </a:r>
            <a:r>
              <a:rPr lang="en-US" sz="2500">
                <a:solidFill>
                  <a:srgbClr val="000000"/>
                </a:solidFill>
                <a:latin typeface="Arial"/>
              </a:rPr>
              <a:t>was a moment that aimed to promote Irish literature and coincided with a renewed interest in Gaelic Irish cultural heritage. A new form of literature emerged; </a:t>
            </a:r>
            <a:r>
              <a:rPr lang="en-US" sz="2500">
                <a:solidFill>
                  <a:srgbClr val="000000"/>
                </a:solidFill>
                <a:latin typeface="Arial Bold"/>
              </a:rPr>
              <a:t>Irish myths </a:t>
            </a:r>
            <a:r>
              <a:rPr lang="en-US" sz="2500">
                <a:solidFill>
                  <a:srgbClr val="000000"/>
                </a:solidFill>
                <a:latin typeface="Arial"/>
              </a:rPr>
              <a:t>and </a:t>
            </a:r>
            <a:r>
              <a:rPr lang="en-US" sz="2500">
                <a:solidFill>
                  <a:srgbClr val="000000"/>
                </a:solidFill>
                <a:latin typeface="Arial Bold"/>
              </a:rPr>
              <a:t>legends</a:t>
            </a:r>
            <a:r>
              <a:rPr lang="en-US" sz="2500">
                <a:solidFill>
                  <a:srgbClr val="000000"/>
                </a:solidFill>
                <a:latin typeface="Arial"/>
              </a:rPr>
              <a:t> as well as </a:t>
            </a:r>
            <a:r>
              <a:rPr lang="en-US" sz="2500">
                <a:solidFill>
                  <a:srgbClr val="000000"/>
                </a:solidFill>
                <a:latin typeface="Arial Bold"/>
              </a:rPr>
              <a:t>contemporary Irish society </a:t>
            </a:r>
            <a:r>
              <a:rPr lang="en-US" sz="2500">
                <a:solidFill>
                  <a:srgbClr val="000000"/>
                </a:solidFill>
                <a:latin typeface="Arial"/>
              </a:rPr>
              <a:t>but written in English. </a:t>
            </a:r>
            <a:r>
              <a:rPr lang="en-US" sz="2500">
                <a:solidFill>
                  <a:srgbClr val="000000"/>
                </a:solidFill>
                <a:latin typeface="Arial Bold"/>
              </a:rPr>
              <a:t>William Butler Yeats </a:t>
            </a:r>
            <a:r>
              <a:rPr lang="en-US" sz="2500">
                <a:solidFill>
                  <a:srgbClr val="000000"/>
                </a:solidFill>
                <a:latin typeface="Arial"/>
              </a:rPr>
              <a:t>was one of the central figures in the moment, using </a:t>
            </a:r>
            <a:r>
              <a:rPr lang="en-US" sz="2500">
                <a:solidFill>
                  <a:srgbClr val="000000"/>
                </a:solidFill>
                <a:latin typeface="Arial Bold"/>
              </a:rPr>
              <a:t>Irish myths</a:t>
            </a:r>
            <a:r>
              <a:rPr lang="en-US" sz="2500">
                <a:solidFill>
                  <a:srgbClr val="000000"/>
                </a:solidFill>
                <a:latin typeface="Arial"/>
              </a:rPr>
              <a:t> and </a:t>
            </a:r>
            <a:r>
              <a:rPr lang="en-US" sz="2500">
                <a:solidFill>
                  <a:srgbClr val="000000"/>
                </a:solidFill>
                <a:latin typeface="Arial Bold"/>
              </a:rPr>
              <a:t>folklore</a:t>
            </a:r>
            <a:r>
              <a:rPr lang="en-US" sz="2500">
                <a:solidFill>
                  <a:srgbClr val="000000"/>
                </a:solidFill>
                <a:latin typeface="Arial"/>
              </a:rPr>
              <a:t> in much of his work. Politically, Yeats was sympathetic towards the IRB but he only acted through his writing.</a:t>
            </a:r>
          </a:p>
          <a:p>
            <a:pPr algn="just">
              <a:lnSpc>
                <a:spcPts val="3500"/>
              </a:lnSpc>
            </a:pPr>
            <a:r>
              <a:rPr lang="en-US" sz="2500">
                <a:solidFill>
                  <a:srgbClr val="000000"/>
                </a:solidFill>
                <a:latin typeface="Arial"/>
              </a:rPr>
              <a:t>Douglas Hyde and others formed the Irish Literary Society in 1892 to promote new literary works. In 1899, Yeats – along with other members of the </a:t>
            </a:r>
            <a:r>
              <a:rPr lang="en-US" sz="2500">
                <a:solidFill>
                  <a:srgbClr val="000000"/>
                </a:solidFill>
                <a:latin typeface="Arial Bold"/>
              </a:rPr>
              <a:t>Protestant Ascendancy</a:t>
            </a:r>
            <a:r>
              <a:rPr lang="en-US" sz="2500">
                <a:solidFill>
                  <a:srgbClr val="000000"/>
                </a:solidFill>
                <a:latin typeface="Arial"/>
              </a:rPr>
              <a:t> such as </a:t>
            </a:r>
            <a:r>
              <a:rPr lang="en-US" sz="2500">
                <a:solidFill>
                  <a:srgbClr val="000000"/>
                </a:solidFill>
                <a:latin typeface="Arial Bold"/>
              </a:rPr>
              <a:t>Lady Augusta Gregory </a:t>
            </a:r>
            <a:r>
              <a:rPr lang="en-US" sz="2500">
                <a:solidFill>
                  <a:srgbClr val="000000"/>
                </a:solidFill>
                <a:latin typeface="Arial"/>
              </a:rPr>
              <a:t>– established the Irish Literary Theatre (</a:t>
            </a:r>
            <a:r>
              <a:rPr lang="en-US" sz="2500">
                <a:solidFill>
                  <a:srgbClr val="000000"/>
                </a:solidFill>
                <a:latin typeface="Arial Bold"/>
              </a:rPr>
              <a:t>The Irish National Theatre Society</a:t>
            </a:r>
            <a:r>
              <a:rPr lang="en-US" sz="2500">
                <a:solidFill>
                  <a:srgbClr val="000000"/>
                </a:solidFill>
                <a:latin typeface="Arial"/>
              </a:rPr>
              <a:t>). In 1904, they opened the </a:t>
            </a:r>
            <a:r>
              <a:rPr lang="en-US" sz="2500">
                <a:solidFill>
                  <a:srgbClr val="000000"/>
                </a:solidFill>
                <a:latin typeface="Arial Bold"/>
              </a:rPr>
              <a:t>Abbey Theatre </a:t>
            </a:r>
            <a:r>
              <a:rPr lang="en-US" sz="2500">
                <a:solidFill>
                  <a:srgbClr val="000000"/>
                </a:solidFill>
                <a:latin typeface="Arial"/>
              </a:rPr>
              <a:t>in Dublin.</a:t>
            </a:r>
          </a:p>
          <a:p>
            <a:pPr algn="just">
              <a:lnSpc>
                <a:spcPts val="3500"/>
              </a:lnSpc>
            </a:pPr>
            <a:r>
              <a:rPr lang="en-US" sz="2500">
                <a:solidFill>
                  <a:srgbClr val="000000"/>
                </a:solidFill>
                <a:latin typeface="Arial"/>
              </a:rPr>
              <a:t>Irish writers and plays were supported and staged such as </a:t>
            </a:r>
            <a:r>
              <a:rPr lang="en-US" sz="2500">
                <a:solidFill>
                  <a:srgbClr val="000000"/>
                </a:solidFill>
                <a:latin typeface="Arial Italics"/>
              </a:rPr>
              <a:t>Katheleen Ní Houlihan </a:t>
            </a:r>
            <a:r>
              <a:rPr lang="en-US" sz="2500">
                <a:solidFill>
                  <a:srgbClr val="000000"/>
                </a:solidFill>
                <a:latin typeface="Arial"/>
              </a:rPr>
              <a:t>and </a:t>
            </a:r>
            <a:r>
              <a:rPr lang="en-US" sz="2500">
                <a:solidFill>
                  <a:srgbClr val="000000"/>
                </a:solidFill>
                <a:latin typeface="Arial Italics"/>
              </a:rPr>
              <a:t>The Playboy of the Western World</a:t>
            </a:r>
            <a:r>
              <a:rPr lang="en-US" sz="2500">
                <a:solidFill>
                  <a:srgbClr val="000000"/>
                </a:solidFill>
                <a:latin typeface="Arial"/>
              </a:rPr>
              <a:t>. These plays and the popularity of the Abbey Theatre helped to re-establish a sense of Irish identity.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
        <p:nvSpPr>
          <p:cNvPr name="Freeform 14" id="14"/>
          <p:cNvSpPr/>
          <p:nvPr/>
        </p:nvSpPr>
        <p:spPr>
          <a:xfrm flipH="false" flipV="false" rot="0">
            <a:off x="12388599" y="535"/>
            <a:ext cx="3845237" cy="5143500"/>
          </a:xfrm>
          <a:custGeom>
            <a:avLst/>
            <a:gdLst/>
            <a:ahLst/>
            <a:cxnLst/>
            <a:rect r="r" b="b" t="t" l="l"/>
            <a:pathLst>
              <a:path h="5143500" w="3845237">
                <a:moveTo>
                  <a:pt x="0" y="0"/>
                </a:moveTo>
                <a:lnTo>
                  <a:pt x="3845237" y="0"/>
                </a:lnTo>
                <a:lnTo>
                  <a:pt x="3845237" y="5143500"/>
                </a:lnTo>
                <a:lnTo>
                  <a:pt x="0" y="5143500"/>
                </a:lnTo>
                <a:lnTo>
                  <a:pt x="0" y="0"/>
                </a:lnTo>
                <a:close/>
              </a:path>
            </a:pathLst>
          </a:custGeom>
          <a:blipFill>
            <a:blip r:embed="rId6"/>
            <a:stretch>
              <a:fillRect l="0" t="0" r="0" b="0"/>
            </a:stretch>
          </a:blipFill>
        </p:spPr>
      </p:sp>
      <p:sp>
        <p:nvSpPr>
          <p:cNvPr name="Freeform 15" id="15"/>
          <p:cNvSpPr/>
          <p:nvPr/>
        </p:nvSpPr>
        <p:spPr>
          <a:xfrm flipH="false" flipV="false" rot="0">
            <a:off x="11683175" y="5325010"/>
            <a:ext cx="5256085" cy="4218792"/>
          </a:xfrm>
          <a:custGeom>
            <a:avLst/>
            <a:gdLst/>
            <a:ahLst/>
            <a:cxnLst/>
            <a:rect r="r" b="b" t="t" l="l"/>
            <a:pathLst>
              <a:path h="4218792" w="5256085">
                <a:moveTo>
                  <a:pt x="0" y="0"/>
                </a:moveTo>
                <a:lnTo>
                  <a:pt x="5256085" y="0"/>
                </a:lnTo>
                <a:lnTo>
                  <a:pt x="5256085" y="4218791"/>
                </a:lnTo>
                <a:lnTo>
                  <a:pt x="0" y="4218791"/>
                </a:lnTo>
                <a:lnTo>
                  <a:pt x="0" y="0"/>
                </a:lnTo>
                <a:close/>
              </a:path>
            </a:pathLst>
          </a:custGeom>
          <a:blipFill>
            <a:blip r:embed="rId7"/>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Impact of the Gaelic League </a:t>
            </a:r>
          </a:p>
        </p:txBody>
      </p:sp>
      <p:sp>
        <p:nvSpPr>
          <p:cNvPr name="TextBox 8" id="8"/>
          <p:cNvSpPr txBox="true"/>
          <p:nvPr/>
        </p:nvSpPr>
        <p:spPr>
          <a:xfrm rot="0">
            <a:off x="1028700" y="1838325"/>
            <a:ext cx="15609955"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Irish Literary Movement sought to reclaim Ireland's cultural identity in the face of prevalent English influence. Pioneered by influential figures like W.B. Yeats, Lady Gregory, and J.M. Synge, this cultural renaissance emphasized the depth and richness of Irish myths, legends, and folklore. Their literary efforts served to spotlight a unique heritage that was on the brink of obscurity, ensuring its survival for future generations.</a:t>
            </a:r>
          </a:p>
          <a:p>
            <a:pPr algn="l">
              <a:lnSpc>
                <a:spcPts val="3500"/>
              </a:lnSpc>
            </a:pPr>
            <a:r>
              <a:rPr lang="en-US" sz="2500">
                <a:solidFill>
                  <a:srgbClr val="000000"/>
                </a:solidFill>
                <a:latin typeface="Arial"/>
              </a:rPr>
              <a:t>A monumental achievement of this era was the establishment of the Abbey Theatre in 1904 by Yeats and Lady Gregory. This theatre became an epicentre for Irish plays that echoed the nation's culture, history, and present-day challenges. By offering a stage to voices championing Irish identity, the Abbey Theatre fortified the cultural spirit of the country and distinguished it from British narratives.</a:t>
            </a:r>
          </a:p>
          <a:p>
            <a:pPr algn="l">
              <a:lnSpc>
                <a:spcPts val="3500"/>
              </a:lnSpc>
            </a:pPr>
            <a:r>
              <a:rPr lang="en-US" sz="2500">
                <a:solidFill>
                  <a:srgbClr val="000000"/>
                </a:solidFill>
                <a:latin typeface="Arial"/>
              </a:rPr>
              <a:t>While the primary focus of the Irish Literary Movement was cultural, it inadvertently dovetailed with the growing fervor of political nationalism. The renewed pride in Irish identity, propagated through literature, made it a symbolic beacon for those advocating for Ireland's independence from British rule. This synergy of culture and politics solidified literature's role as a powerful tool for national discourse.</a:t>
            </a:r>
          </a:p>
          <a:p>
            <a:pPr algn="l">
              <a:lnSpc>
                <a:spcPts val="3500"/>
              </a:lnSpc>
            </a:pPr>
            <a:r>
              <a:rPr lang="en-US" sz="2500">
                <a:solidFill>
                  <a:srgbClr val="000000"/>
                </a:solidFill>
                <a:latin typeface="Arial"/>
              </a:rPr>
              <a:t>Education in Ireland began to reflect the aspirations of the movement as Irish literary works were incorporated into school curricula. This integration ensured that the younger generation remained anchored to their cultural roots, fostering a sense of belonging and identity. The foundation set by this movement also heralded the rise of literary giants like Samuel Beckett, James Joyce, and Sean O’Casey, who further elevated Ireland's position in the global literary landscape.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5782197" y="2120899"/>
            <a:ext cx="10856458"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W.B. Yeats, hailing from Co. Sligo, was a pivotal figure in the Irish Literary Movement of the late 19th and early 20th centuries. As a poet, playwright, and senator, Yeats championed the revival of Irish literature, folklore, and cultural identity. His works, such as "The Tower" and "The Winding Stair," reflect a deep connection with Irish themes and mysticism. Beyond his literary contributions, he was also instrumental in the establishment of the Abbey Theatre in 1904. Yeats was awarded the Nobel Prize in Literature in 1923, recognizing his indelible contributions to literature. He served as a senator in the Irish Free State from 1922 to 1928, further emphasizing his deep commitment to Ireland's cultural and political landscape.</a:t>
            </a:r>
          </a:p>
        </p:txBody>
      </p:sp>
      <p:sp>
        <p:nvSpPr>
          <p:cNvPr name="TextBox 11" id="11"/>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William Butler Yeats, 1865-1939</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Freeform 13" id="13"/>
          <p:cNvSpPr/>
          <p:nvPr/>
        </p:nvSpPr>
        <p:spPr>
          <a:xfrm flipH="false" flipV="false" rot="0">
            <a:off x="1021353" y="2776753"/>
            <a:ext cx="4141719" cy="5793942"/>
          </a:xfrm>
          <a:custGeom>
            <a:avLst/>
            <a:gdLst/>
            <a:ahLst/>
            <a:cxnLst/>
            <a:rect r="r" b="b" t="t" l="l"/>
            <a:pathLst>
              <a:path h="5793942" w="4141719">
                <a:moveTo>
                  <a:pt x="0" y="0"/>
                </a:moveTo>
                <a:lnTo>
                  <a:pt x="4141719" y="0"/>
                </a:lnTo>
                <a:lnTo>
                  <a:pt x="4141719" y="5793942"/>
                </a:lnTo>
                <a:lnTo>
                  <a:pt x="0" y="5793942"/>
                </a:lnTo>
                <a:lnTo>
                  <a:pt x="0" y="0"/>
                </a:lnTo>
                <a:close/>
              </a:path>
            </a:pathLst>
          </a:custGeom>
          <a:blipFill>
            <a:blip r:embed="rId6"/>
            <a:stretch>
              <a:fillRect l="0" t="0" r="0" b="0"/>
            </a:stretch>
          </a:blipFill>
        </p:spPr>
      </p:sp>
      <p:sp>
        <p:nvSpPr>
          <p:cNvPr name="TextBox 14" id="14"/>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237 (Artefact, 1st Edition)</a:t>
            </a:r>
          </a:p>
        </p:txBody>
      </p:sp>
      <p:sp>
        <p:nvSpPr>
          <p:cNvPr name="TextBox 8" id="8"/>
          <p:cNvSpPr txBox="true"/>
          <p:nvPr/>
        </p:nvSpPr>
        <p:spPr>
          <a:xfrm rot="0">
            <a:off x="1028700" y="2130424"/>
            <a:ext cx="15609955" cy="318135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rPr>
              <a:t>Explain the terms; cultural nationalism and anglicisation.</a:t>
            </a:r>
          </a:p>
          <a:p>
            <a:pPr algn="l" marL="647697" indent="-323848" lvl="1">
              <a:lnSpc>
                <a:spcPts val="4199"/>
              </a:lnSpc>
              <a:buAutoNum type="arabicPeriod" startAt="1"/>
            </a:pPr>
            <a:r>
              <a:rPr lang="en-US" sz="2999">
                <a:solidFill>
                  <a:srgbClr val="0DA33B"/>
                </a:solidFill>
                <a:latin typeface="Arial"/>
              </a:rPr>
              <a:t>Why was the Gaelic League founded?</a:t>
            </a:r>
          </a:p>
          <a:p>
            <a:pPr algn="l" marL="647697" indent="-323848" lvl="1">
              <a:lnSpc>
                <a:spcPts val="4199"/>
              </a:lnSpc>
              <a:buAutoNum type="arabicPeriod" startAt="1"/>
            </a:pPr>
            <a:r>
              <a:rPr lang="en-US" sz="2999">
                <a:solidFill>
                  <a:srgbClr val="0DA33B"/>
                </a:solidFill>
                <a:latin typeface="Arial"/>
              </a:rPr>
              <a:t>How did the Gaelic League try to revive interest in the Irish language?</a:t>
            </a:r>
          </a:p>
          <a:p>
            <a:pPr algn="l" marL="647697" indent="-323848" lvl="1">
              <a:lnSpc>
                <a:spcPts val="4199"/>
              </a:lnSpc>
              <a:buAutoNum type="arabicPeriod" startAt="1"/>
            </a:pPr>
            <a:r>
              <a:rPr lang="en-US" sz="2999">
                <a:solidFill>
                  <a:srgbClr val="0DA33B"/>
                </a:solidFill>
                <a:latin typeface="Arial"/>
              </a:rPr>
              <a:t>What was the Irish Literary Revival?</a:t>
            </a:r>
          </a:p>
          <a:p>
            <a:pPr algn="l" marL="647697" indent="-323848" lvl="1">
              <a:lnSpc>
                <a:spcPts val="4199"/>
              </a:lnSpc>
              <a:buAutoNum type="arabicPeriod" startAt="1"/>
            </a:pPr>
            <a:r>
              <a:rPr lang="en-US" sz="2999">
                <a:solidFill>
                  <a:srgbClr val="0DA33B"/>
                </a:solidFill>
                <a:latin typeface="Arial"/>
              </a:rPr>
              <a:t>How did the Irish Literary Revival promote Irish writers and culture?</a:t>
            </a:r>
          </a:p>
          <a:p>
            <a:pPr algn="l" marL="647697" indent="-323848" lvl="1">
              <a:lnSpc>
                <a:spcPts val="4199"/>
              </a:lnSpc>
              <a:buAutoNum type="arabicPeriod" startAt="1"/>
            </a:pPr>
            <a:r>
              <a:rPr lang="en-US" sz="2999">
                <a:solidFill>
                  <a:srgbClr val="0DA33B"/>
                </a:solidFill>
                <a:latin typeface="Arial"/>
              </a:rPr>
              <a:t>Name two impact of the Gaelic League on Irish life.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5"/>
          </a:xfrm>
          <a:prstGeom prst="rect">
            <a:avLst/>
          </a:prstGeom>
        </p:spPr>
        <p:txBody>
          <a:bodyPr anchor="t" rtlCol="false" tIns="0" lIns="0" bIns="0" rIns="0">
            <a:spAutoFit/>
          </a:bodyPr>
          <a:lstStyle/>
          <a:p>
            <a:pPr algn="ctr">
              <a:lnSpc>
                <a:spcPts val="8400"/>
              </a:lnSpc>
            </a:pPr>
            <a:r>
              <a:rPr lang="en-US" sz="6000" spc="270">
                <a:solidFill>
                  <a:srgbClr val="0DA33B"/>
                </a:solidFill>
                <a:latin typeface="Arial Bold"/>
              </a:rPr>
              <a:t>18.2: A SPORTING MOVEMENT: THE GAA</a:t>
            </a:r>
          </a:p>
        </p:txBody>
      </p:sp>
      <p:sp>
        <p:nvSpPr>
          <p:cNvPr name="TextBox 4" id="4"/>
          <p:cNvSpPr txBox="true"/>
          <p:nvPr/>
        </p:nvSpPr>
        <p:spPr>
          <a:xfrm rot="0">
            <a:off x="351801" y="3948422"/>
            <a:ext cx="17584398"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rPr>
              <a:t>18.2: a sporting movement: the GAA</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1884-1913</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3450824" y="0"/>
            <a:ext cx="3488436" cy="4569912"/>
          </a:xfrm>
          <a:custGeom>
            <a:avLst/>
            <a:gdLst/>
            <a:ahLst/>
            <a:cxnLst/>
            <a:rect r="r" b="b" t="t" l="l"/>
            <a:pathLst>
              <a:path h="4569912" w="3488436">
                <a:moveTo>
                  <a:pt x="0" y="0"/>
                </a:moveTo>
                <a:lnTo>
                  <a:pt x="3488436" y="0"/>
                </a:lnTo>
                <a:lnTo>
                  <a:pt x="3488436" y="4569912"/>
                </a:lnTo>
                <a:lnTo>
                  <a:pt x="0" y="4569912"/>
                </a:lnTo>
                <a:lnTo>
                  <a:pt x="0" y="0"/>
                </a:lnTo>
                <a:close/>
              </a:path>
            </a:pathLst>
          </a:custGeom>
          <a:blipFill>
            <a:blip r:embed="rId6"/>
            <a:stretch>
              <a:fillRect l="0" t="-12551" r="0" b="0"/>
            </a:stretch>
          </a:blipFill>
        </p:spPr>
      </p:sp>
      <p:sp>
        <p:nvSpPr>
          <p:cNvPr name="Freeform 11" id="11"/>
          <p:cNvSpPr/>
          <p:nvPr/>
        </p:nvSpPr>
        <p:spPr>
          <a:xfrm flipH="false" flipV="false" rot="0">
            <a:off x="13450824" y="4569912"/>
            <a:ext cx="3488436" cy="5143500"/>
          </a:xfrm>
          <a:custGeom>
            <a:avLst/>
            <a:gdLst/>
            <a:ahLst/>
            <a:cxnLst/>
            <a:rect r="r" b="b" t="t" l="l"/>
            <a:pathLst>
              <a:path h="5143500" w="3488436">
                <a:moveTo>
                  <a:pt x="0" y="0"/>
                </a:moveTo>
                <a:lnTo>
                  <a:pt x="3488436" y="0"/>
                </a:lnTo>
                <a:lnTo>
                  <a:pt x="3488436" y="5143500"/>
                </a:lnTo>
                <a:lnTo>
                  <a:pt x="0" y="5143500"/>
                </a:lnTo>
                <a:lnTo>
                  <a:pt x="0" y="0"/>
                </a:lnTo>
                <a:close/>
              </a:path>
            </a:pathLst>
          </a:custGeom>
          <a:blipFill>
            <a:blip r:embed="rId7"/>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
        <p:nvSpPr>
          <p:cNvPr name="TextBox 14" id="14"/>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
        <p:nvSpPr>
          <p:cNvPr name="TextBox 15" id="15"/>
          <p:cNvSpPr txBox="true"/>
          <p:nvPr/>
        </p:nvSpPr>
        <p:spPr>
          <a:xfrm rot="0">
            <a:off x="1028700" y="114586"/>
            <a:ext cx="12248310"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Foundation of the GAA</a:t>
            </a:r>
          </a:p>
        </p:txBody>
      </p:sp>
      <p:sp>
        <p:nvSpPr>
          <p:cNvPr name="TextBox 16" id="16"/>
          <p:cNvSpPr txBox="true"/>
          <p:nvPr/>
        </p:nvSpPr>
        <p:spPr>
          <a:xfrm rot="0">
            <a:off x="1028700" y="1143286"/>
            <a:ext cx="12248310" cy="8582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By 1880, English sports such as </a:t>
            </a:r>
            <a:r>
              <a:rPr lang="en-US" sz="3000">
                <a:solidFill>
                  <a:srgbClr val="000000"/>
                </a:solidFill>
                <a:latin typeface="Arial Bold"/>
              </a:rPr>
              <a:t>tennis</a:t>
            </a:r>
            <a:r>
              <a:rPr lang="en-US" sz="3000">
                <a:solidFill>
                  <a:srgbClr val="000000"/>
                </a:solidFill>
                <a:latin typeface="Arial"/>
              </a:rPr>
              <a:t>, </a:t>
            </a:r>
            <a:r>
              <a:rPr lang="en-US" sz="3000">
                <a:solidFill>
                  <a:srgbClr val="000000"/>
                </a:solidFill>
                <a:latin typeface="Arial Bold"/>
              </a:rPr>
              <a:t>cricket</a:t>
            </a:r>
            <a:r>
              <a:rPr lang="en-US" sz="3000">
                <a:solidFill>
                  <a:srgbClr val="000000"/>
                </a:solidFill>
                <a:latin typeface="Arial"/>
              </a:rPr>
              <a:t>, </a:t>
            </a:r>
            <a:r>
              <a:rPr lang="en-US" sz="3000">
                <a:solidFill>
                  <a:srgbClr val="000000"/>
                </a:solidFill>
                <a:latin typeface="Arial Bold"/>
              </a:rPr>
              <a:t>soccer</a:t>
            </a:r>
            <a:r>
              <a:rPr lang="en-US" sz="3000">
                <a:solidFill>
                  <a:srgbClr val="000000"/>
                </a:solidFill>
                <a:latin typeface="Arial"/>
              </a:rPr>
              <a:t> and </a:t>
            </a:r>
            <a:r>
              <a:rPr lang="en-US" sz="3000">
                <a:solidFill>
                  <a:srgbClr val="000000"/>
                </a:solidFill>
                <a:latin typeface="Arial Bold"/>
              </a:rPr>
              <a:t>rugby</a:t>
            </a:r>
            <a:r>
              <a:rPr lang="en-US" sz="3000">
                <a:solidFill>
                  <a:srgbClr val="000000"/>
                </a:solidFill>
                <a:latin typeface="Arial"/>
              </a:rPr>
              <a:t> had become very popular in Ireland. Each was well organised and had clear rules. At the same time, Irish sports such as </a:t>
            </a:r>
            <a:r>
              <a:rPr lang="en-US" sz="3000">
                <a:solidFill>
                  <a:srgbClr val="000000"/>
                </a:solidFill>
                <a:latin typeface="Arial Bold"/>
              </a:rPr>
              <a:t>hurling</a:t>
            </a:r>
            <a:r>
              <a:rPr lang="en-US" sz="3000">
                <a:solidFill>
                  <a:srgbClr val="000000"/>
                </a:solidFill>
                <a:latin typeface="Arial"/>
              </a:rPr>
              <a:t> and </a:t>
            </a:r>
            <a:r>
              <a:rPr lang="en-US" sz="3000">
                <a:solidFill>
                  <a:srgbClr val="000000"/>
                </a:solidFill>
                <a:latin typeface="Arial Bold"/>
              </a:rPr>
              <a:t>Gaelic</a:t>
            </a:r>
            <a:r>
              <a:rPr lang="en-US" sz="3000">
                <a:solidFill>
                  <a:srgbClr val="000000"/>
                </a:solidFill>
                <a:latin typeface="Arial"/>
              </a:rPr>
              <a:t> </a:t>
            </a:r>
            <a:r>
              <a:rPr lang="en-US" sz="3000">
                <a:solidFill>
                  <a:srgbClr val="000000"/>
                </a:solidFill>
                <a:latin typeface="Arial Bold"/>
              </a:rPr>
              <a:t>football</a:t>
            </a:r>
            <a:r>
              <a:rPr lang="en-US" sz="3000">
                <a:solidFill>
                  <a:srgbClr val="000000"/>
                </a:solidFill>
                <a:latin typeface="Arial"/>
              </a:rPr>
              <a:t> were in decline and even unknown in some areas of the country. They were poorly organised and different rules for different parts of the country.</a:t>
            </a:r>
          </a:p>
          <a:p>
            <a:pPr algn="l">
              <a:lnSpc>
                <a:spcPts val="4200"/>
              </a:lnSpc>
            </a:pPr>
            <a:r>
              <a:rPr lang="en-US" sz="3000">
                <a:solidFill>
                  <a:srgbClr val="000000"/>
                </a:solidFill>
                <a:latin typeface="Arial"/>
              </a:rPr>
              <a:t>A man named </a:t>
            </a:r>
            <a:r>
              <a:rPr lang="en-US" sz="3000">
                <a:solidFill>
                  <a:srgbClr val="000000"/>
                </a:solidFill>
                <a:latin typeface="Arial Bold"/>
              </a:rPr>
              <a:t>Michael Cusack</a:t>
            </a:r>
            <a:r>
              <a:rPr lang="en-US" sz="3000">
                <a:solidFill>
                  <a:srgbClr val="000000"/>
                </a:solidFill>
                <a:latin typeface="Arial"/>
              </a:rPr>
              <a:t> was concerned about the state of Irish sports and thus called a meeting in </a:t>
            </a:r>
            <a:r>
              <a:rPr lang="en-US" sz="3000">
                <a:solidFill>
                  <a:srgbClr val="000000"/>
                </a:solidFill>
                <a:latin typeface="Arial Bold"/>
              </a:rPr>
              <a:t>Hayes</a:t>
            </a:r>
            <a:r>
              <a:rPr lang="en-US" sz="3000">
                <a:solidFill>
                  <a:srgbClr val="000000"/>
                </a:solidFill>
                <a:latin typeface="Arial"/>
              </a:rPr>
              <a:t> </a:t>
            </a:r>
            <a:r>
              <a:rPr lang="en-US" sz="3000">
                <a:solidFill>
                  <a:srgbClr val="000000"/>
                </a:solidFill>
                <a:latin typeface="Arial Bold"/>
              </a:rPr>
              <a:t>Hotel</a:t>
            </a:r>
            <a:r>
              <a:rPr lang="en-US" sz="3000">
                <a:solidFill>
                  <a:srgbClr val="000000"/>
                </a:solidFill>
                <a:latin typeface="Arial"/>
              </a:rPr>
              <a:t> in </a:t>
            </a:r>
            <a:r>
              <a:rPr lang="en-US" sz="3000">
                <a:solidFill>
                  <a:srgbClr val="000000"/>
                </a:solidFill>
                <a:latin typeface="Arial Bold"/>
              </a:rPr>
              <a:t>Thurles</a:t>
            </a:r>
            <a:r>
              <a:rPr lang="en-US" sz="3000">
                <a:solidFill>
                  <a:srgbClr val="000000"/>
                </a:solidFill>
                <a:latin typeface="Arial"/>
              </a:rPr>
              <a:t>, </a:t>
            </a:r>
            <a:r>
              <a:rPr lang="en-US" sz="3000">
                <a:solidFill>
                  <a:srgbClr val="000000"/>
                </a:solidFill>
                <a:latin typeface="Arial Bold"/>
              </a:rPr>
              <a:t>Co</a:t>
            </a:r>
            <a:r>
              <a:rPr lang="en-US" sz="3000">
                <a:solidFill>
                  <a:srgbClr val="000000"/>
                </a:solidFill>
                <a:latin typeface="Arial"/>
              </a:rPr>
              <a:t>. </a:t>
            </a:r>
            <a:r>
              <a:rPr lang="en-US" sz="3000">
                <a:solidFill>
                  <a:srgbClr val="000000"/>
                </a:solidFill>
                <a:latin typeface="Arial Bold"/>
              </a:rPr>
              <a:t>Tipperary</a:t>
            </a:r>
            <a:r>
              <a:rPr lang="en-US" sz="3000">
                <a:solidFill>
                  <a:srgbClr val="000000"/>
                </a:solidFill>
                <a:latin typeface="Arial"/>
              </a:rPr>
              <a:t> on </a:t>
            </a:r>
            <a:r>
              <a:rPr lang="en-US" sz="3000">
                <a:solidFill>
                  <a:srgbClr val="000000"/>
                </a:solidFill>
                <a:latin typeface="Arial Bold"/>
              </a:rPr>
              <a:t>1st November 1884</a:t>
            </a:r>
            <a:r>
              <a:rPr lang="en-US" sz="3000">
                <a:solidFill>
                  <a:srgbClr val="000000"/>
                </a:solidFill>
                <a:latin typeface="Arial"/>
              </a:rPr>
              <a:t>. </a:t>
            </a:r>
            <a:r>
              <a:rPr lang="en-US" sz="3000">
                <a:solidFill>
                  <a:srgbClr val="000000"/>
                </a:solidFill>
                <a:latin typeface="Arial"/>
              </a:rPr>
              <a:t>Seven men were present as the GAA (Gaelic Athletic Association) was founded. The Association would deal with hurling, Gaelic football, handball, athletics and weightlifting. The athlete </a:t>
            </a:r>
            <a:r>
              <a:rPr lang="en-US" sz="3000">
                <a:solidFill>
                  <a:srgbClr val="000000"/>
                </a:solidFill>
                <a:latin typeface="Arial Bold"/>
              </a:rPr>
              <a:t>Maurice Davin</a:t>
            </a:r>
            <a:r>
              <a:rPr lang="en-US" sz="3000">
                <a:solidFill>
                  <a:srgbClr val="000000"/>
                </a:solidFill>
                <a:latin typeface="Arial"/>
              </a:rPr>
              <a:t> was elected president and Cusack became secretary. People such as </a:t>
            </a:r>
            <a:r>
              <a:rPr lang="en-US" sz="3000">
                <a:solidFill>
                  <a:srgbClr val="000000"/>
                </a:solidFill>
                <a:latin typeface="Arial Bold"/>
              </a:rPr>
              <a:t>Charles Stewart Parnell</a:t>
            </a:r>
            <a:r>
              <a:rPr lang="en-US" sz="3000">
                <a:solidFill>
                  <a:srgbClr val="000000"/>
                </a:solidFill>
                <a:latin typeface="Arial"/>
              </a:rPr>
              <a:t>, </a:t>
            </a:r>
            <a:r>
              <a:rPr lang="en-US" sz="3000">
                <a:solidFill>
                  <a:srgbClr val="000000"/>
                </a:solidFill>
                <a:latin typeface="Arial Bold"/>
              </a:rPr>
              <a:t>Michael Davitt </a:t>
            </a:r>
            <a:r>
              <a:rPr lang="en-US" sz="3000">
                <a:solidFill>
                  <a:srgbClr val="000000"/>
                </a:solidFill>
                <a:latin typeface="Arial"/>
              </a:rPr>
              <a:t>and </a:t>
            </a:r>
            <a:r>
              <a:rPr lang="en-US" sz="3000">
                <a:solidFill>
                  <a:srgbClr val="000000"/>
                </a:solidFill>
                <a:latin typeface="Arial Bold"/>
              </a:rPr>
              <a:t>Archbishop Thomas Croke</a:t>
            </a:r>
            <a:r>
              <a:rPr lang="en-US" sz="3000">
                <a:solidFill>
                  <a:srgbClr val="000000"/>
                </a:solidFill>
                <a:latin typeface="Arial"/>
              </a:rPr>
              <a:t> became patrons of the GAA. This showed that the Home Rule Party, the IRB, the Land League and the Catholic Church all supported the GAA.</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2" id="12"/>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
        <p:nvSpPr>
          <p:cNvPr name="TextBox 13" id="13"/>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Development of the GAA</a:t>
            </a:r>
          </a:p>
        </p:txBody>
      </p:sp>
      <p:sp>
        <p:nvSpPr>
          <p:cNvPr name="TextBox 14" id="14"/>
          <p:cNvSpPr txBox="true"/>
          <p:nvPr/>
        </p:nvSpPr>
        <p:spPr>
          <a:xfrm rot="0">
            <a:off x="1028700" y="1838325"/>
            <a:ext cx="11960150"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The GAA quickly began to organise itself and to formalise its rules, receiving huge nationwide support.</a:t>
            </a:r>
          </a:p>
          <a:p>
            <a:pPr algn="l" marL="539754" indent="-269877" lvl="1">
              <a:lnSpc>
                <a:spcPts val="3500"/>
              </a:lnSpc>
              <a:buFont typeface="Arial"/>
              <a:buChar char="•"/>
            </a:pPr>
            <a:r>
              <a:rPr lang="en-US" sz="2500">
                <a:solidFill>
                  <a:srgbClr val="000000"/>
                </a:solidFill>
                <a:latin typeface="Arial"/>
              </a:rPr>
              <a:t>New rules were agreed for hurling, football, athletics and weightlifting in February 1885.</a:t>
            </a:r>
          </a:p>
          <a:p>
            <a:pPr algn="l" marL="539754" indent="-269877" lvl="1">
              <a:lnSpc>
                <a:spcPts val="3500"/>
              </a:lnSpc>
              <a:buFont typeface="Arial"/>
              <a:buChar char="•"/>
            </a:pPr>
            <a:r>
              <a:rPr lang="en-US" sz="2500">
                <a:solidFill>
                  <a:srgbClr val="000000"/>
                </a:solidFill>
                <a:latin typeface="Arial"/>
              </a:rPr>
              <a:t>Clubs were formed all over the country and also abroad (e.g. London and New York)</a:t>
            </a:r>
          </a:p>
          <a:p>
            <a:pPr algn="l" marL="539754" indent="-269877" lvl="1">
              <a:lnSpc>
                <a:spcPts val="3500"/>
              </a:lnSpc>
              <a:buFont typeface="Arial"/>
              <a:buChar char="•"/>
            </a:pPr>
            <a:r>
              <a:rPr lang="en-US" sz="2500">
                <a:solidFill>
                  <a:srgbClr val="000000"/>
                </a:solidFill>
                <a:latin typeface="Arial"/>
              </a:rPr>
              <a:t>Games were organised for Sundays (never allowed before)</a:t>
            </a:r>
          </a:p>
          <a:p>
            <a:pPr algn="l" marL="539754" indent="-269877" lvl="1">
              <a:lnSpc>
                <a:spcPts val="3500"/>
              </a:lnSpc>
              <a:buFont typeface="Arial"/>
              <a:buChar char="•"/>
            </a:pPr>
            <a:r>
              <a:rPr lang="en-US" sz="2500">
                <a:solidFill>
                  <a:srgbClr val="000000"/>
                </a:solidFill>
                <a:latin typeface="Arial"/>
              </a:rPr>
              <a:t>The GAA banned people from playing Gaelic sports if they also played or attended foreign sports (rugby, cricket, soccer or tennis). Many disagreed with this decision.</a:t>
            </a:r>
          </a:p>
          <a:p>
            <a:pPr algn="l" marL="539754" indent="-269877" lvl="1">
              <a:lnSpc>
                <a:spcPts val="3500"/>
              </a:lnSpc>
              <a:buFont typeface="Arial"/>
              <a:buChar char="•"/>
            </a:pPr>
            <a:r>
              <a:rPr lang="en-US" sz="2500">
                <a:solidFill>
                  <a:srgbClr val="000000"/>
                </a:solidFill>
                <a:latin typeface="Arial"/>
              </a:rPr>
              <a:t>The first All-Ireland Championship among parish teams was held in 1887. </a:t>
            </a:r>
          </a:p>
          <a:p>
            <a:pPr algn="l">
              <a:lnSpc>
                <a:spcPts val="3500"/>
              </a:lnSpc>
            </a:pPr>
            <a:r>
              <a:rPr lang="en-US" sz="2500">
                <a:solidFill>
                  <a:srgbClr val="000000"/>
                </a:solidFill>
                <a:latin typeface="Arial"/>
              </a:rPr>
              <a:t>The </a:t>
            </a:r>
            <a:r>
              <a:rPr lang="en-US" sz="2500">
                <a:solidFill>
                  <a:srgbClr val="000000"/>
                </a:solidFill>
                <a:latin typeface="Arial Bold"/>
              </a:rPr>
              <a:t>IRB</a:t>
            </a:r>
            <a:r>
              <a:rPr lang="en-US" sz="2500">
                <a:solidFill>
                  <a:srgbClr val="000000"/>
                </a:solidFill>
                <a:latin typeface="Arial"/>
              </a:rPr>
              <a:t> saw the GAA as a perfect source of fighters for a future rebellion and infiltrated the association. While the founders of the GAA were nationalists, there was tension over the IRB’s presence. Some were constitutional, the rest were radical. This divide damaged the association. A further split occurred following the scandals about Parnell and Katharine, causing many members to leave the GAA. </a:t>
            </a:r>
          </a:p>
          <a:p>
            <a:pPr algn="l">
              <a:lnSpc>
                <a:spcPts val="3500"/>
              </a:lnSpc>
            </a:pPr>
          </a:p>
        </p:txBody>
      </p:sp>
      <p:grpSp>
        <p:nvGrpSpPr>
          <p:cNvPr name="Group 15" id="15"/>
          <p:cNvGrpSpPr/>
          <p:nvPr/>
        </p:nvGrpSpPr>
        <p:grpSpPr>
          <a:xfrm rot="0">
            <a:off x="12988850" y="2695548"/>
            <a:ext cx="3649804" cy="4428621"/>
            <a:chOff x="0" y="0"/>
            <a:chExt cx="4866406" cy="5904828"/>
          </a:xfrm>
        </p:grpSpPr>
        <p:grpSp>
          <p:nvGrpSpPr>
            <p:cNvPr name="Group 16" id="16"/>
            <p:cNvGrpSpPr/>
            <p:nvPr/>
          </p:nvGrpSpPr>
          <p:grpSpPr>
            <a:xfrm rot="0">
              <a:off x="0" y="0"/>
              <a:ext cx="4866406" cy="5904828"/>
              <a:chOff x="0" y="0"/>
              <a:chExt cx="1208210" cy="1466025"/>
            </a:xfrm>
          </p:grpSpPr>
          <p:sp>
            <p:nvSpPr>
              <p:cNvPr name="Freeform 17" id="17"/>
              <p:cNvSpPr/>
              <p:nvPr/>
            </p:nvSpPr>
            <p:spPr>
              <a:xfrm flipH="false" flipV="false" rot="0">
                <a:off x="0" y="0"/>
                <a:ext cx="1208210" cy="1466025"/>
              </a:xfrm>
              <a:custGeom>
                <a:avLst/>
                <a:gdLst/>
                <a:ahLst/>
                <a:cxnLst/>
                <a:rect r="r" b="b" t="t" l="l"/>
                <a:pathLst>
                  <a:path h="1466025" w="1208210">
                    <a:moveTo>
                      <a:pt x="0" y="0"/>
                    </a:moveTo>
                    <a:lnTo>
                      <a:pt x="1208210" y="0"/>
                    </a:lnTo>
                    <a:lnTo>
                      <a:pt x="1208210" y="1466025"/>
                    </a:lnTo>
                    <a:lnTo>
                      <a:pt x="0" y="1466025"/>
                    </a:lnTo>
                    <a:close/>
                  </a:path>
                </a:pathLst>
              </a:custGeom>
              <a:solidFill>
                <a:srgbClr val="D1FFBD"/>
              </a:solidFill>
              <a:ln w="38100" cap="sq">
                <a:solidFill>
                  <a:srgbClr val="004716"/>
                </a:solidFill>
                <a:prstDash val="solid"/>
                <a:miter/>
              </a:ln>
            </p:spPr>
          </p:sp>
          <p:sp>
            <p:nvSpPr>
              <p:cNvPr name="TextBox 18" id="18"/>
              <p:cNvSpPr txBox="true"/>
              <p:nvPr/>
            </p:nvSpPr>
            <p:spPr>
              <a:xfrm>
                <a:off x="0" y="-104775"/>
                <a:ext cx="1208210" cy="1570800"/>
              </a:xfrm>
              <a:prstGeom prst="rect">
                <a:avLst/>
              </a:prstGeom>
            </p:spPr>
            <p:txBody>
              <a:bodyPr anchor="ctr" rtlCol="false" tIns="42485" lIns="42485" bIns="42485" rIns="42485"/>
              <a:lstStyle/>
              <a:p>
                <a:pPr algn="ctr">
                  <a:lnSpc>
                    <a:spcPts val="3500"/>
                  </a:lnSpc>
                </a:pPr>
              </a:p>
            </p:txBody>
          </p:sp>
        </p:grpSp>
        <p:sp>
          <p:nvSpPr>
            <p:cNvPr name="TextBox 19" id="19"/>
            <p:cNvSpPr txBox="true"/>
            <p:nvPr/>
          </p:nvSpPr>
          <p:spPr>
            <a:xfrm rot="0">
              <a:off x="64477" y="694153"/>
              <a:ext cx="4737453" cy="5210675"/>
            </a:xfrm>
            <a:prstGeom prst="rect">
              <a:avLst/>
            </a:prstGeom>
          </p:spPr>
          <p:txBody>
            <a:bodyPr anchor="t" rtlCol="false" tIns="0" lIns="0" bIns="0" rIns="0">
              <a:spAutoFit/>
            </a:bodyPr>
            <a:lstStyle/>
            <a:p>
              <a:pPr algn="just">
                <a:lnSpc>
                  <a:spcPts val="2062"/>
                </a:lnSpc>
              </a:pPr>
              <a:r>
                <a:rPr lang="en-US" sz="2002">
                  <a:solidFill>
                    <a:srgbClr val="0DA33B"/>
                  </a:solidFill>
                  <a:latin typeface="Arial"/>
                </a:rPr>
                <a:t>A controversial 1885 decision to ban members of the GAA from playing 'foreign games' was made a compulsory ban in 1902. This Rule 27, known as 'the Ban', prohibited GAA members from playing or watching 'foreign games', specifically soccer, rugby, cricket and hockey, and it remained in place until 1971. Limiting the spread of these games was believed to be a method of protecting Irish culture. </a:t>
              </a:r>
            </a:p>
          </p:txBody>
        </p:sp>
        <p:sp>
          <p:nvSpPr>
            <p:cNvPr name="TextBox 20" id="20"/>
            <p:cNvSpPr txBox="true"/>
            <p:nvPr/>
          </p:nvSpPr>
          <p:spPr>
            <a:xfrm rot="0">
              <a:off x="803482" y="133236"/>
              <a:ext cx="3259442" cy="570442"/>
            </a:xfrm>
            <a:prstGeom prst="rect">
              <a:avLst/>
            </a:prstGeom>
          </p:spPr>
          <p:txBody>
            <a:bodyPr anchor="t" rtlCol="false" tIns="0" lIns="0" bIns="0" rIns="0">
              <a:spAutoFit/>
            </a:bodyPr>
            <a:lstStyle/>
            <a:p>
              <a:pPr algn="ctr">
                <a:lnSpc>
                  <a:spcPts val="3175"/>
                </a:lnSpc>
              </a:pPr>
              <a:r>
                <a:rPr lang="en-US" sz="2500">
                  <a:solidFill>
                    <a:srgbClr val="004716"/>
                  </a:solidFill>
                  <a:latin typeface="Arial Bold Italics"/>
                </a:rPr>
                <a:t>Did you know?</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2" id="12"/>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
        <p:nvSpPr>
          <p:cNvPr name="TextBox 13" id="13"/>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Development of the GAA</a:t>
            </a:r>
          </a:p>
        </p:txBody>
      </p:sp>
      <p:sp>
        <p:nvSpPr>
          <p:cNvPr name="TextBox 14" id="14"/>
          <p:cNvSpPr txBox="true"/>
          <p:nvPr/>
        </p:nvSpPr>
        <p:spPr>
          <a:xfrm rot="0">
            <a:off x="1028700" y="1819275"/>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the early 1900s the GAA became popular again. This was because:</a:t>
            </a:r>
          </a:p>
          <a:p>
            <a:pPr algn="l" marL="647702" indent="-323851" lvl="1">
              <a:lnSpc>
                <a:spcPts val="4200"/>
              </a:lnSpc>
              <a:buFont typeface="Arial"/>
              <a:buChar char="•"/>
            </a:pPr>
            <a:r>
              <a:rPr lang="en-US" sz="3000">
                <a:solidFill>
                  <a:srgbClr val="000000"/>
                </a:solidFill>
                <a:latin typeface="Arial"/>
              </a:rPr>
              <a:t>The IRB was not as prominent during this time</a:t>
            </a:r>
          </a:p>
          <a:p>
            <a:pPr algn="l" marL="647702" indent="-323851" lvl="1">
              <a:lnSpc>
                <a:spcPts val="4200"/>
              </a:lnSpc>
              <a:buFont typeface="Arial"/>
              <a:buChar char="•"/>
            </a:pPr>
            <a:r>
              <a:rPr lang="en-US" sz="3000">
                <a:solidFill>
                  <a:srgbClr val="000000"/>
                </a:solidFill>
                <a:latin typeface="Arial"/>
              </a:rPr>
              <a:t>The GAA had created links with organisations such as the Gaelic League by actively promoting the Irish language</a:t>
            </a:r>
          </a:p>
          <a:p>
            <a:pPr algn="l" marL="647702" indent="-323851" lvl="1">
              <a:lnSpc>
                <a:spcPts val="4200"/>
              </a:lnSpc>
              <a:buFont typeface="Arial"/>
              <a:buChar char="•"/>
            </a:pPr>
            <a:r>
              <a:rPr lang="en-US" sz="3000">
                <a:solidFill>
                  <a:srgbClr val="000000"/>
                </a:solidFill>
                <a:latin typeface="Arial"/>
              </a:rPr>
              <a:t>The new rules appealed to people</a:t>
            </a:r>
          </a:p>
          <a:p>
            <a:pPr algn="l" marL="647702" indent="-323851" lvl="1">
              <a:lnSpc>
                <a:spcPts val="4200"/>
              </a:lnSpc>
              <a:buFont typeface="Arial"/>
              <a:buChar char="•"/>
            </a:pPr>
            <a:r>
              <a:rPr lang="en-US" sz="3000">
                <a:solidFill>
                  <a:srgbClr val="000000"/>
                </a:solidFill>
                <a:latin typeface="Arial"/>
              </a:rPr>
              <a:t>Croke Park (named after Archbishop Croke), known as Jones’ Roadat the time, was bought in 1913, providing the GAA with new grounds for major events such as finals.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grpSp>
        <p:nvGrpSpPr>
          <p:cNvPr name="Group 7" id="7"/>
          <p:cNvGrpSpPr/>
          <p:nvPr/>
        </p:nvGrpSpPr>
        <p:grpSpPr>
          <a:xfrm rot="5400000">
            <a:off x="-1046646" y="803095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grpSp>
        <p:nvGrpSpPr>
          <p:cNvPr name="Group 12" id="12"/>
          <p:cNvGrpSpPr/>
          <p:nvPr/>
        </p:nvGrpSpPr>
        <p:grpSpPr>
          <a:xfrm rot="0">
            <a:off x="1921311" y="4754056"/>
            <a:ext cx="2317530" cy="1035327"/>
            <a:chOff x="0" y="0"/>
            <a:chExt cx="909707" cy="406400"/>
          </a:xfrm>
        </p:grpSpPr>
        <p:sp>
          <p:nvSpPr>
            <p:cNvPr name="Freeform 13" id="1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4" id="14"/>
            <p:cNvSpPr txBox="true"/>
            <p:nvPr/>
          </p:nvSpPr>
          <p:spPr>
            <a:xfrm>
              <a:off x="177800" y="-66675"/>
              <a:ext cx="655707" cy="473075"/>
            </a:xfrm>
            <a:prstGeom prst="rect">
              <a:avLst/>
            </a:prstGeom>
          </p:spPr>
          <p:txBody>
            <a:bodyPr anchor="ctr" rtlCol="false" tIns="18394" lIns="18394" bIns="18394" rIns="18394"/>
            <a:lstStyle/>
            <a:p>
              <a:pPr algn="ctr">
                <a:lnSpc>
                  <a:spcPts val="4335"/>
                </a:lnSpc>
                <a:spcBef>
                  <a:spcPct val="0"/>
                </a:spcBef>
              </a:pPr>
              <a:r>
                <a:rPr lang="en-US" sz="3096" spc="-96">
                  <a:solidFill>
                    <a:srgbClr val="FFFFFF"/>
                  </a:solidFill>
                  <a:latin typeface="Questrial"/>
                </a:rPr>
                <a:t>1884</a:t>
              </a:r>
            </a:p>
          </p:txBody>
        </p:sp>
      </p:grpSp>
      <p:grpSp>
        <p:nvGrpSpPr>
          <p:cNvPr name="Group 15" id="15"/>
          <p:cNvGrpSpPr/>
          <p:nvPr/>
        </p:nvGrpSpPr>
        <p:grpSpPr>
          <a:xfrm rot="0">
            <a:off x="3934629" y="4754056"/>
            <a:ext cx="2207757" cy="1035327"/>
            <a:chOff x="0" y="0"/>
            <a:chExt cx="866618" cy="406400"/>
          </a:xfrm>
        </p:grpSpPr>
        <p:sp>
          <p:nvSpPr>
            <p:cNvPr name="Freeform 16" id="1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7" id="17"/>
            <p:cNvSpPr txBox="true"/>
            <p:nvPr/>
          </p:nvSpPr>
          <p:spPr>
            <a:xfrm>
              <a:off x="177800" y="-66675"/>
              <a:ext cx="612618" cy="473075"/>
            </a:xfrm>
            <a:prstGeom prst="rect">
              <a:avLst/>
            </a:prstGeom>
          </p:spPr>
          <p:txBody>
            <a:bodyPr anchor="ctr" rtlCol="false" tIns="18394" lIns="18394" bIns="18394" rIns="18394"/>
            <a:lstStyle/>
            <a:p>
              <a:pPr algn="ctr">
                <a:lnSpc>
                  <a:spcPts val="4335"/>
                </a:lnSpc>
                <a:spcBef>
                  <a:spcPct val="0"/>
                </a:spcBef>
              </a:pPr>
              <a:r>
                <a:rPr lang="en-US" sz="3096" spc="-96">
                  <a:solidFill>
                    <a:srgbClr val="FFFFFF"/>
                  </a:solidFill>
                  <a:latin typeface="Questrial"/>
                </a:rPr>
                <a:t>1892</a:t>
              </a:r>
            </a:p>
          </p:txBody>
        </p:sp>
      </p:grpSp>
      <p:grpSp>
        <p:nvGrpSpPr>
          <p:cNvPr name="Group 18" id="18"/>
          <p:cNvGrpSpPr/>
          <p:nvPr/>
        </p:nvGrpSpPr>
        <p:grpSpPr>
          <a:xfrm rot="0">
            <a:off x="5879264" y="4754056"/>
            <a:ext cx="2289978" cy="1035327"/>
            <a:chOff x="0" y="0"/>
            <a:chExt cx="898892" cy="406400"/>
          </a:xfrm>
        </p:grpSpPr>
        <p:sp>
          <p:nvSpPr>
            <p:cNvPr name="Freeform 19" id="1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0" id="20"/>
            <p:cNvSpPr txBox="true"/>
            <p:nvPr/>
          </p:nvSpPr>
          <p:spPr>
            <a:xfrm>
              <a:off x="177800" y="-66675"/>
              <a:ext cx="644892" cy="473075"/>
            </a:xfrm>
            <a:prstGeom prst="rect">
              <a:avLst/>
            </a:prstGeom>
          </p:spPr>
          <p:txBody>
            <a:bodyPr anchor="ctr" rtlCol="false" tIns="18394" lIns="18394" bIns="18394" rIns="18394"/>
            <a:lstStyle/>
            <a:p>
              <a:pPr algn="ctr">
                <a:lnSpc>
                  <a:spcPts val="4335"/>
                </a:lnSpc>
                <a:spcBef>
                  <a:spcPct val="0"/>
                </a:spcBef>
              </a:pPr>
              <a:r>
                <a:rPr lang="en-US" sz="3096" spc="-96">
                  <a:solidFill>
                    <a:srgbClr val="FFFFFF"/>
                  </a:solidFill>
                  <a:latin typeface="Questrial"/>
                </a:rPr>
                <a:t>1893</a:t>
              </a:r>
            </a:p>
          </p:txBody>
        </p:sp>
      </p:grpSp>
      <p:sp>
        <p:nvSpPr>
          <p:cNvPr name="AutoShape 21" id="21"/>
          <p:cNvSpPr/>
          <p:nvPr/>
        </p:nvSpPr>
        <p:spPr>
          <a:xfrm flipV="true">
            <a:off x="3049654" y="5993712"/>
            <a:ext cx="0" cy="2433200"/>
          </a:xfrm>
          <a:prstGeom prst="line">
            <a:avLst/>
          </a:prstGeom>
          <a:ln cap="flat" w="9525">
            <a:solidFill>
              <a:srgbClr val="0DA33B"/>
            </a:solidFill>
            <a:prstDash val="solid"/>
            <a:headEnd type="none" len="sm" w="sm"/>
            <a:tailEnd type="none" len="sm" w="sm"/>
          </a:ln>
        </p:spPr>
      </p:sp>
      <p:grpSp>
        <p:nvGrpSpPr>
          <p:cNvPr name="Group 22" id="22"/>
          <p:cNvGrpSpPr/>
          <p:nvPr/>
        </p:nvGrpSpPr>
        <p:grpSpPr>
          <a:xfrm rot="0">
            <a:off x="7857623" y="4754056"/>
            <a:ext cx="2317530" cy="1035327"/>
            <a:chOff x="0" y="0"/>
            <a:chExt cx="909707" cy="406400"/>
          </a:xfrm>
        </p:grpSpPr>
        <p:sp>
          <p:nvSpPr>
            <p:cNvPr name="Freeform 23" id="2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4" id="24"/>
            <p:cNvSpPr txBox="true"/>
            <p:nvPr/>
          </p:nvSpPr>
          <p:spPr>
            <a:xfrm>
              <a:off x="177800" y="-66675"/>
              <a:ext cx="655707" cy="473075"/>
            </a:xfrm>
            <a:prstGeom prst="rect">
              <a:avLst/>
            </a:prstGeom>
          </p:spPr>
          <p:txBody>
            <a:bodyPr anchor="ctr" rtlCol="false" tIns="18394" lIns="18394" bIns="18394" rIns="18394"/>
            <a:lstStyle/>
            <a:p>
              <a:pPr algn="ctr">
                <a:lnSpc>
                  <a:spcPts val="4335"/>
                </a:lnSpc>
                <a:spcBef>
                  <a:spcPct val="0"/>
                </a:spcBef>
              </a:pPr>
              <a:r>
                <a:rPr lang="en-US" sz="3096" spc="-96">
                  <a:solidFill>
                    <a:srgbClr val="FFFFFF"/>
                  </a:solidFill>
                  <a:latin typeface="Questrial"/>
                </a:rPr>
                <a:t>1899</a:t>
              </a:r>
            </a:p>
          </p:txBody>
        </p:sp>
      </p:grpSp>
      <p:grpSp>
        <p:nvGrpSpPr>
          <p:cNvPr name="Group 25" id="25"/>
          <p:cNvGrpSpPr/>
          <p:nvPr/>
        </p:nvGrpSpPr>
        <p:grpSpPr>
          <a:xfrm rot="0">
            <a:off x="9870941" y="4754056"/>
            <a:ext cx="2207757" cy="1035327"/>
            <a:chOff x="0" y="0"/>
            <a:chExt cx="866618" cy="406400"/>
          </a:xfrm>
        </p:grpSpPr>
        <p:sp>
          <p:nvSpPr>
            <p:cNvPr name="Freeform 26" id="2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7" id="27"/>
            <p:cNvSpPr txBox="true"/>
            <p:nvPr/>
          </p:nvSpPr>
          <p:spPr>
            <a:xfrm>
              <a:off x="177800" y="-66675"/>
              <a:ext cx="612618" cy="473075"/>
            </a:xfrm>
            <a:prstGeom prst="rect">
              <a:avLst/>
            </a:prstGeom>
          </p:spPr>
          <p:txBody>
            <a:bodyPr anchor="ctr" rtlCol="false" tIns="18394" lIns="18394" bIns="18394" rIns="18394"/>
            <a:lstStyle/>
            <a:p>
              <a:pPr algn="ctr">
                <a:lnSpc>
                  <a:spcPts val="4335"/>
                </a:lnSpc>
                <a:spcBef>
                  <a:spcPct val="0"/>
                </a:spcBef>
              </a:pPr>
              <a:r>
                <a:rPr lang="en-US" sz="3096" spc="-96">
                  <a:solidFill>
                    <a:srgbClr val="FFFFFF"/>
                  </a:solidFill>
                  <a:latin typeface="Questrial"/>
                </a:rPr>
                <a:t>1904</a:t>
              </a:r>
            </a:p>
          </p:txBody>
        </p:sp>
      </p:grpSp>
      <p:grpSp>
        <p:nvGrpSpPr>
          <p:cNvPr name="Group 28" id="28"/>
          <p:cNvGrpSpPr/>
          <p:nvPr/>
        </p:nvGrpSpPr>
        <p:grpSpPr>
          <a:xfrm rot="0">
            <a:off x="11815576" y="4754056"/>
            <a:ext cx="2289978" cy="1035327"/>
            <a:chOff x="0" y="0"/>
            <a:chExt cx="898892" cy="406400"/>
          </a:xfrm>
        </p:grpSpPr>
        <p:sp>
          <p:nvSpPr>
            <p:cNvPr name="Freeform 29" id="2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30" id="30"/>
            <p:cNvSpPr txBox="true"/>
            <p:nvPr/>
          </p:nvSpPr>
          <p:spPr>
            <a:xfrm>
              <a:off x="177800" y="-66675"/>
              <a:ext cx="644892" cy="473075"/>
            </a:xfrm>
            <a:prstGeom prst="rect">
              <a:avLst/>
            </a:prstGeom>
          </p:spPr>
          <p:txBody>
            <a:bodyPr anchor="ctr" rtlCol="false" tIns="18394" lIns="18394" bIns="18394" rIns="18394"/>
            <a:lstStyle/>
            <a:p>
              <a:pPr algn="ctr">
                <a:lnSpc>
                  <a:spcPts val="4335"/>
                </a:lnSpc>
                <a:spcBef>
                  <a:spcPct val="0"/>
                </a:spcBef>
              </a:pPr>
              <a:r>
                <a:rPr lang="en-US" sz="3096" spc="-96">
                  <a:solidFill>
                    <a:srgbClr val="FFFFFF"/>
                  </a:solidFill>
                  <a:latin typeface="Questrial"/>
                </a:rPr>
                <a:t>1909</a:t>
              </a:r>
            </a:p>
          </p:txBody>
        </p:sp>
      </p:grpSp>
      <p:grpSp>
        <p:nvGrpSpPr>
          <p:cNvPr name="Group 31" id="31"/>
          <p:cNvGrpSpPr/>
          <p:nvPr/>
        </p:nvGrpSpPr>
        <p:grpSpPr>
          <a:xfrm rot="0">
            <a:off x="13797495" y="4754056"/>
            <a:ext cx="2317530" cy="1035327"/>
            <a:chOff x="0" y="0"/>
            <a:chExt cx="909707" cy="406400"/>
          </a:xfrm>
        </p:grpSpPr>
        <p:sp>
          <p:nvSpPr>
            <p:cNvPr name="Freeform 32" id="32"/>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33" id="33"/>
            <p:cNvSpPr txBox="true"/>
            <p:nvPr/>
          </p:nvSpPr>
          <p:spPr>
            <a:xfrm>
              <a:off x="177800" y="-66675"/>
              <a:ext cx="655707" cy="473075"/>
            </a:xfrm>
            <a:prstGeom prst="rect">
              <a:avLst/>
            </a:prstGeom>
          </p:spPr>
          <p:txBody>
            <a:bodyPr anchor="ctr" rtlCol="false" tIns="18394" lIns="18394" bIns="18394" rIns="18394"/>
            <a:lstStyle/>
            <a:p>
              <a:pPr algn="ctr">
                <a:lnSpc>
                  <a:spcPts val="4335"/>
                </a:lnSpc>
                <a:spcBef>
                  <a:spcPct val="0"/>
                </a:spcBef>
              </a:pPr>
              <a:r>
                <a:rPr lang="en-US" sz="3096" spc="-96">
                  <a:solidFill>
                    <a:srgbClr val="FFFFFF"/>
                  </a:solidFill>
                  <a:latin typeface="Questrial"/>
                </a:rPr>
                <a:t>1913</a:t>
              </a:r>
            </a:p>
          </p:txBody>
        </p:sp>
      </p:grpSp>
      <p:grpSp>
        <p:nvGrpSpPr>
          <p:cNvPr name="Group 34" id="34"/>
          <p:cNvGrpSpPr/>
          <p:nvPr/>
        </p:nvGrpSpPr>
        <p:grpSpPr>
          <a:xfrm rot="0">
            <a:off x="1594687" y="7342855"/>
            <a:ext cx="2970778" cy="1351273"/>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6" id="36"/>
            <p:cNvSpPr txBox="true"/>
            <p:nvPr/>
          </p:nvSpPr>
          <p:spPr>
            <a:xfrm>
              <a:off x="0" y="-38100"/>
              <a:ext cx="689010" cy="351500"/>
            </a:xfrm>
            <a:prstGeom prst="rect">
              <a:avLst/>
            </a:prstGeom>
          </p:spPr>
          <p:txBody>
            <a:bodyPr anchor="ctr" rtlCol="false" tIns="73575" lIns="73575" bIns="73575" rIns="73575"/>
            <a:lstStyle/>
            <a:p>
              <a:pPr algn="ctr">
                <a:lnSpc>
                  <a:spcPts val="2759"/>
                </a:lnSpc>
                <a:spcBef>
                  <a:spcPct val="0"/>
                </a:spcBef>
              </a:pPr>
            </a:p>
          </p:txBody>
        </p:sp>
      </p:grpSp>
      <p:sp>
        <p:nvSpPr>
          <p:cNvPr name="AutoShape 37" id="37"/>
          <p:cNvSpPr/>
          <p:nvPr/>
        </p:nvSpPr>
        <p:spPr>
          <a:xfrm flipV="true">
            <a:off x="6868790" y="5993712"/>
            <a:ext cx="0" cy="2433200"/>
          </a:xfrm>
          <a:prstGeom prst="line">
            <a:avLst/>
          </a:prstGeom>
          <a:ln cap="flat" w="9525">
            <a:solidFill>
              <a:srgbClr val="0DA33B"/>
            </a:solidFill>
            <a:prstDash val="solid"/>
            <a:headEnd type="none" len="sm" w="sm"/>
            <a:tailEnd type="none" len="sm" w="sm"/>
          </a:ln>
        </p:spPr>
      </p:sp>
      <p:grpSp>
        <p:nvGrpSpPr>
          <p:cNvPr name="Group 38" id="38"/>
          <p:cNvGrpSpPr/>
          <p:nvPr/>
        </p:nvGrpSpPr>
        <p:grpSpPr>
          <a:xfrm rot="0">
            <a:off x="5391007" y="7342855"/>
            <a:ext cx="2970778" cy="1351273"/>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0" id="40"/>
            <p:cNvSpPr txBox="true"/>
            <p:nvPr/>
          </p:nvSpPr>
          <p:spPr>
            <a:xfrm>
              <a:off x="0" y="-38100"/>
              <a:ext cx="689010" cy="351500"/>
            </a:xfrm>
            <a:prstGeom prst="rect">
              <a:avLst/>
            </a:prstGeom>
          </p:spPr>
          <p:txBody>
            <a:bodyPr anchor="ctr" rtlCol="false" tIns="73575" lIns="73575" bIns="73575" rIns="73575"/>
            <a:lstStyle/>
            <a:p>
              <a:pPr algn="ctr">
                <a:lnSpc>
                  <a:spcPts val="2759"/>
                </a:lnSpc>
                <a:spcBef>
                  <a:spcPct val="0"/>
                </a:spcBef>
              </a:pPr>
            </a:p>
          </p:txBody>
        </p:sp>
      </p:grpSp>
      <p:sp>
        <p:nvSpPr>
          <p:cNvPr name="AutoShape 41" id="41"/>
          <p:cNvSpPr/>
          <p:nvPr/>
        </p:nvSpPr>
        <p:spPr>
          <a:xfrm flipV="true">
            <a:off x="10999285" y="5992647"/>
            <a:ext cx="0" cy="2433200"/>
          </a:xfrm>
          <a:prstGeom prst="line">
            <a:avLst/>
          </a:prstGeom>
          <a:ln cap="flat" w="9525">
            <a:solidFill>
              <a:srgbClr val="0DA33B"/>
            </a:solidFill>
            <a:prstDash val="solid"/>
            <a:headEnd type="none" len="sm" w="sm"/>
            <a:tailEnd type="none" len="sm" w="sm"/>
          </a:ln>
        </p:spPr>
      </p:sp>
      <p:grpSp>
        <p:nvGrpSpPr>
          <p:cNvPr name="Group 42" id="42"/>
          <p:cNvGrpSpPr/>
          <p:nvPr/>
        </p:nvGrpSpPr>
        <p:grpSpPr>
          <a:xfrm rot="0">
            <a:off x="9563017" y="7341790"/>
            <a:ext cx="2970778" cy="1351273"/>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4" id="44"/>
            <p:cNvSpPr txBox="true"/>
            <p:nvPr/>
          </p:nvSpPr>
          <p:spPr>
            <a:xfrm>
              <a:off x="0" y="-38100"/>
              <a:ext cx="689010" cy="351500"/>
            </a:xfrm>
            <a:prstGeom prst="rect">
              <a:avLst/>
            </a:prstGeom>
          </p:spPr>
          <p:txBody>
            <a:bodyPr anchor="ctr" rtlCol="false" tIns="73575" lIns="73575" bIns="73575" rIns="73575"/>
            <a:lstStyle/>
            <a:p>
              <a:pPr algn="ctr">
                <a:lnSpc>
                  <a:spcPts val="2759"/>
                </a:lnSpc>
                <a:spcBef>
                  <a:spcPct val="0"/>
                </a:spcBef>
              </a:pPr>
            </a:p>
          </p:txBody>
        </p:sp>
      </p:grpSp>
      <p:sp>
        <p:nvSpPr>
          <p:cNvPr name="AutoShape 45" id="45"/>
          <p:cNvSpPr/>
          <p:nvPr/>
        </p:nvSpPr>
        <p:spPr>
          <a:xfrm flipV="true">
            <a:off x="14948654" y="5991582"/>
            <a:ext cx="0" cy="2433200"/>
          </a:xfrm>
          <a:prstGeom prst="line">
            <a:avLst/>
          </a:prstGeom>
          <a:ln cap="flat" w="9525">
            <a:solidFill>
              <a:srgbClr val="0DA33B"/>
            </a:solidFill>
            <a:prstDash val="solid"/>
            <a:headEnd type="none" len="sm" w="sm"/>
            <a:tailEnd type="none" len="sm" w="sm"/>
          </a:ln>
        </p:spPr>
      </p:sp>
      <p:grpSp>
        <p:nvGrpSpPr>
          <p:cNvPr name="Group 46" id="46"/>
          <p:cNvGrpSpPr/>
          <p:nvPr/>
        </p:nvGrpSpPr>
        <p:grpSpPr>
          <a:xfrm rot="0">
            <a:off x="13470871" y="7340726"/>
            <a:ext cx="2970778" cy="1351273"/>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8" id="48"/>
            <p:cNvSpPr txBox="true"/>
            <p:nvPr/>
          </p:nvSpPr>
          <p:spPr>
            <a:xfrm>
              <a:off x="0" y="-38100"/>
              <a:ext cx="689010" cy="351500"/>
            </a:xfrm>
            <a:prstGeom prst="rect">
              <a:avLst/>
            </a:prstGeom>
          </p:spPr>
          <p:txBody>
            <a:bodyPr anchor="ctr" rtlCol="false" tIns="73575" lIns="73575" bIns="73575" rIns="73575"/>
            <a:lstStyle/>
            <a:p>
              <a:pPr algn="ctr">
                <a:lnSpc>
                  <a:spcPts val="2759"/>
                </a:lnSpc>
                <a:spcBef>
                  <a:spcPct val="0"/>
                </a:spcBef>
              </a:pPr>
            </a:p>
          </p:txBody>
        </p:sp>
      </p:grpSp>
      <p:sp>
        <p:nvSpPr>
          <p:cNvPr name="AutoShape 49" id="49"/>
          <p:cNvSpPr/>
          <p:nvPr/>
        </p:nvSpPr>
        <p:spPr>
          <a:xfrm flipV="true">
            <a:off x="5030902" y="2127189"/>
            <a:ext cx="0" cy="2433200"/>
          </a:xfrm>
          <a:prstGeom prst="line">
            <a:avLst/>
          </a:prstGeom>
          <a:ln cap="flat" w="9525">
            <a:solidFill>
              <a:srgbClr val="0DA33B"/>
            </a:solidFill>
            <a:prstDash val="solid"/>
            <a:headEnd type="none" len="sm" w="sm"/>
            <a:tailEnd type="none" len="sm" w="sm"/>
          </a:ln>
        </p:spPr>
      </p:sp>
      <p:grpSp>
        <p:nvGrpSpPr>
          <p:cNvPr name="Group 50" id="50"/>
          <p:cNvGrpSpPr/>
          <p:nvPr/>
        </p:nvGrpSpPr>
        <p:grpSpPr>
          <a:xfrm rot="0">
            <a:off x="3553119" y="1847090"/>
            <a:ext cx="2970778" cy="1351273"/>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2" id="52"/>
            <p:cNvSpPr txBox="true"/>
            <p:nvPr/>
          </p:nvSpPr>
          <p:spPr>
            <a:xfrm>
              <a:off x="0" y="-38100"/>
              <a:ext cx="689010" cy="351500"/>
            </a:xfrm>
            <a:prstGeom prst="rect">
              <a:avLst/>
            </a:prstGeom>
          </p:spPr>
          <p:txBody>
            <a:bodyPr anchor="ctr" rtlCol="false" tIns="73575" lIns="73575" bIns="73575" rIns="73575"/>
            <a:lstStyle/>
            <a:p>
              <a:pPr algn="ctr">
                <a:lnSpc>
                  <a:spcPts val="2759"/>
                </a:lnSpc>
                <a:spcBef>
                  <a:spcPct val="0"/>
                </a:spcBef>
              </a:pPr>
            </a:p>
          </p:txBody>
        </p:sp>
      </p:grpSp>
      <p:sp>
        <p:nvSpPr>
          <p:cNvPr name="AutoShape 53" id="53"/>
          <p:cNvSpPr/>
          <p:nvPr/>
        </p:nvSpPr>
        <p:spPr>
          <a:xfrm flipV="true">
            <a:off x="9008783" y="2127189"/>
            <a:ext cx="0" cy="2433200"/>
          </a:xfrm>
          <a:prstGeom prst="line">
            <a:avLst/>
          </a:prstGeom>
          <a:ln cap="flat" w="9525">
            <a:solidFill>
              <a:srgbClr val="0DA33B"/>
            </a:solidFill>
            <a:prstDash val="solid"/>
            <a:headEnd type="none" len="sm" w="sm"/>
            <a:tailEnd type="none" len="sm" w="sm"/>
          </a:ln>
        </p:spPr>
      </p:sp>
      <p:grpSp>
        <p:nvGrpSpPr>
          <p:cNvPr name="Group 54" id="54"/>
          <p:cNvGrpSpPr/>
          <p:nvPr/>
        </p:nvGrpSpPr>
        <p:grpSpPr>
          <a:xfrm rot="0">
            <a:off x="7530999" y="1847090"/>
            <a:ext cx="2970778" cy="1351273"/>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6" id="56"/>
            <p:cNvSpPr txBox="true"/>
            <p:nvPr/>
          </p:nvSpPr>
          <p:spPr>
            <a:xfrm>
              <a:off x="0" y="-38100"/>
              <a:ext cx="689010" cy="351500"/>
            </a:xfrm>
            <a:prstGeom prst="rect">
              <a:avLst/>
            </a:prstGeom>
          </p:spPr>
          <p:txBody>
            <a:bodyPr anchor="ctr" rtlCol="false" tIns="73575" lIns="73575" bIns="73575" rIns="73575"/>
            <a:lstStyle/>
            <a:p>
              <a:pPr algn="ctr">
                <a:lnSpc>
                  <a:spcPts val="2759"/>
                </a:lnSpc>
                <a:spcBef>
                  <a:spcPct val="0"/>
                </a:spcBef>
              </a:pPr>
            </a:p>
          </p:txBody>
        </p:sp>
      </p:grpSp>
      <p:sp>
        <p:nvSpPr>
          <p:cNvPr name="AutoShape 57" id="57"/>
          <p:cNvSpPr/>
          <p:nvPr/>
        </p:nvSpPr>
        <p:spPr>
          <a:xfrm flipV="true">
            <a:off x="12952960" y="2121812"/>
            <a:ext cx="0" cy="2433200"/>
          </a:xfrm>
          <a:prstGeom prst="line">
            <a:avLst/>
          </a:prstGeom>
          <a:ln cap="flat" w="9525">
            <a:solidFill>
              <a:srgbClr val="0DA33B"/>
            </a:solidFill>
            <a:prstDash val="solid"/>
            <a:headEnd type="none" len="sm" w="sm"/>
            <a:tailEnd type="none" len="sm" w="sm"/>
          </a:ln>
        </p:spPr>
      </p:sp>
      <p:grpSp>
        <p:nvGrpSpPr>
          <p:cNvPr name="Group 58" id="58"/>
          <p:cNvGrpSpPr/>
          <p:nvPr/>
        </p:nvGrpSpPr>
        <p:grpSpPr>
          <a:xfrm rot="0">
            <a:off x="11475176" y="1841713"/>
            <a:ext cx="2970778" cy="1351273"/>
            <a:chOff x="0" y="0"/>
            <a:chExt cx="689010" cy="313400"/>
          </a:xfrm>
        </p:grpSpPr>
        <p:sp>
          <p:nvSpPr>
            <p:cNvPr name="Freeform 59" id="5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60" id="60"/>
            <p:cNvSpPr txBox="true"/>
            <p:nvPr/>
          </p:nvSpPr>
          <p:spPr>
            <a:xfrm>
              <a:off x="0" y="-38100"/>
              <a:ext cx="689010" cy="351500"/>
            </a:xfrm>
            <a:prstGeom prst="rect">
              <a:avLst/>
            </a:prstGeom>
          </p:spPr>
          <p:txBody>
            <a:bodyPr anchor="ctr" rtlCol="false" tIns="73575" lIns="73575" bIns="73575" rIns="73575"/>
            <a:lstStyle/>
            <a:p>
              <a:pPr algn="ctr">
                <a:lnSpc>
                  <a:spcPts val="2759"/>
                </a:lnSpc>
                <a:spcBef>
                  <a:spcPct val="0"/>
                </a:spcBef>
              </a:pPr>
            </a:p>
          </p:txBody>
        </p:sp>
      </p:grpSp>
      <p:grpSp>
        <p:nvGrpSpPr>
          <p:cNvPr name="Group 61" id="61"/>
          <p:cNvGrpSpPr/>
          <p:nvPr/>
        </p:nvGrpSpPr>
        <p:grpSpPr>
          <a:xfrm rot="0">
            <a:off x="4142840" y="498899"/>
            <a:ext cx="9273225" cy="1395493"/>
            <a:chOff x="0" y="0"/>
            <a:chExt cx="2270476" cy="341676"/>
          </a:xfrm>
        </p:grpSpPr>
        <p:sp>
          <p:nvSpPr>
            <p:cNvPr name="Freeform 62" id="62"/>
            <p:cNvSpPr/>
            <p:nvPr/>
          </p:nvSpPr>
          <p:spPr>
            <a:xfrm flipH="false" flipV="false" rot="0">
              <a:off x="0" y="0"/>
              <a:ext cx="2270476" cy="341676"/>
            </a:xfrm>
            <a:custGeom>
              <a:avLst/>
              <a:gdLst/>
              <a:ahLst/>
              <a:cxnLst/>
              <a:rect r="r" b="b" t="t" l="l"/>
              <a:pathLst>
                <a:path h="341676" w="2270476">
                  <a:moveTo>
                    <a:pt x="5009" y="0"/>
                  </a:moveTo>
                  <a:lnTo>
                    <a:pt x="2265467" y="0"/>
                  </a:lnTo>
                  <a:cubicBezTo>
                    <a:pt x="2266795" y="0"/>
                    <a:pt x="2268069" y="528"/>
                    <a:pt x="2269009" y="1467"/>
                  </a:cubicBezTo>
                  <a:cubicBezTo>
                    <a:pt x="2269948" y="2407"/>
                    <a:pt x="2270476" y="3681"/>
                    <a:pt x="2270476" y="5009"/>
                  </a:cubicBezTo>
                  <a:lnTo>
                    <a:pt x="2270476" y="336666"/>
                  </a:lnTo>
                  <a:cubicBezTo>
                    <a:pt x="2270476" y="337995"/>
                    <a:pt x="2269948" y="339269"/>
                    <a:pt x="2269009" y="340208"/>
                  </a:cubicBezTo>
                  <a:cubicBezTo>
                    <a:pt x="2268069" y="341148"/>
                    <a:pt x="2266795" y="341676"/>
                    <a:pt x="2265467" y="341676"/>
                  </a:cubicBezTo>
                  <a:lnTo>
                    <a:pt x="5009" y="341676"/>
                  </a:lnTo>
                  <a:cubicBezTo>
                    <a:pt x="3681" y="341676"/>
                    <a:pt x="2407" y="341148"/>
                    <a:pt x="1467" y="340208"/>
                  </a:cubicBezTo>
                  <a:cubicBezTo>
                    <a:pt x="528" y="339269"/>
                    <a:pt x="0" y="337995"/>
                    <a:pt x="0" y="336666"/>
                  </a:cubicBezTo>
                  <a:lnTo>
                    <a:pt x="0" y="5009"/>
                  </a:lnTo>
                  <a:cubicBezTo>
                    <a:pt x="0" y="3681"/>
                    <a:pt x="528" y="2407"/>
                    <a:pt x="1467" y="1467"/>
                  </a:cubicBezTo>
                  <a:cubicBezTo>
                    <a:pt x="2407" y="528"/>
                    <a:pt x="3681" y="0"/>
                    <a:pt x="5009" y="0"/>
                  </a:cubicBezTo>
                  <a:close/>
                </a:path>
              </a:pathLst>
            </a:custGeom>
            <a:solidFill>
              <a:srgbClr val="0DA33B"/>
            </a:solidFill>
          </p:spPr>
        </p:sp>
        <p:sp>
          <p:nvSpPr>
            <p:cNvPr name="TextBox 63" id="63"/>
            <p:cNvSpPr txBox="true"/>
            <p:nvPr/>
          </p:nvSpPr>
          <p:spPr>
            <a:xfrm>
              <a:off x="0" y="-66675"/>
              <a:ext cx="2270476" cy="408351"/>
            </a:xfrm>
            <a:prstGeom prst="rect">
              <a:avLst/>
            </a:prstGeom>
          </p:spPr>
          <p:txBody>
            <a:bodyPr anchor="ctr" rtlCol="false" tIns="73575" lIns="73575" bIns="73575" rIns="73575"/>
            <a:lstStyle/>
            <a:p>
              <a:pPr algn="ctr">
                <a:lnSpc>
                  <a:spcPts val="4999"/>
                </a:lnSpc>
              </a:pPr>
              <a:r>
                <a:rPr lang="en-US" sz="3622" spc="355">
                  <a:solidFill>
                    <a:srgbClr val="FFFFFF"/>
                  </a:solidFill>
                  <a:latin typeface="Questrial"/>
                </a:rPr>
                <a:t>SPORTING, CULTURAL AND SOCIAL MOVEMENTS IN IRELAND</a:t>
              </a:r>
            </a:p>
          </p:txBody>
        </p:sp>
      </p:grpSp>
      <p:sp>
        <p:nvSpPr>
          <p:cNvPr name="Freeform 64" id="64"/>
          <p:cNvSpPr/>
          <p:nvPr/>
        </p:nvSpPr>
        <p:spPr>
          <a:xfrm flipH="false" flipV="false" rot="0">
            <a:off x="15123350" y="0"/>
            <a:ext cx="1815910" cy="2393291"/>
          </a:xfrm>
          <a:custGeom>
            <a:avLst/>
            <a:gdLst/>
            <a:ahLst/>
            <a:cxnLst/>
            <a:rect r="r" b="b" t="t" l="l"/>
            <a:pathLst>
              <a:path h="2393291" w="1815910">
                <a:moveTo>
                  <a:pt x="0" y="0"/>
                </a:moveTo>
                <a:lnTo>
                  <a:pt x="1815910" y="0"/>
                </a:lnTo>
                <a:lnTo>
                  <a:pt x="1815910" y="2393291"/>
                </a:lnTo>
                <a:lnTo>
                  <a:pt x="0" y="23932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5" id="65"/>
          <p:cNvSpPr/>
          <p:nvPr/>
        </p:nvSpPr>
        <p:spPr>
          <a:xfrm flipH="false" flipV="false" rot="0">
            <a:off x="1476897" y="5875035"/>
            <a:ext cx="1373530" cy="1382168"/>
          </a:xfrm>
          <a:custGeom>
            <a:avLst/>
            <a:gdLst/>
            <a:ahLst/>
            <a:cxnLst/>
            <a:rect r="r" b="b" t="t" l="l"/>
            <a:pathLst>
              <a:path h="1382168" w="1373530">
                <a:moveTo>
                  <a:pt x="0" y="0"/>
                </a:moveTo>
                <a:lnTo>
                  <a:pt x="1373530" y="0"/>
                </a:lnTo>
                <a:lnTo>
                  <a:pt x="1373530" y="1382168"/>
                </a:lnTo>
                <a:lnTo>
                  <a:pt x="0" y="138216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6" id="66"/>
          <p:cNvSpPr/>
          <p:nvPr/>
        </p:nvSpPr>
        <p:spPr>
          <a:xfrm flipH="false" flipV="false" rot="0">
            <a:off x="685800" y="0"/>
            <a:ext cx="2289678" cy="2647027"/>
          </a:xfrm>
          <a:custGeom>
            <a:avLst/>
            <a:gdLst/>
            <a:ahLst/>
            <a:cxnLst/>
            <a:rect r="r" b="b" t="t" l="l"/>
            <a:pathLst>
              <a:path h="2647027" w="2289678">
                <a:moveTo>
                  <a:pt x="0" y="0"/>
                </a:moveTo>
                <a:lnTo>
                  <a:pt x="2289678" y="0"/>
                </a:lnTo>
                <a:lnTo>
                  <a:pt x="2289678" y="2647027"/>
                </a:lnTo>
                <a:lnTo>
                  <a:pt x="0" y="264702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7" id="67"/>
          <p:cNvSpPr/>
          <p:nvPr/>
        </p:nvSpPr>
        <p:spPr>
          <a:xfrm flipH="false" flipV="false" rot="0">
            <a:off x="6523896" y="3162521"/>
            <a:ext cx="1589622" cy="1504180"/>
          </a:xfrm>
          <a:custGeom>
            <a:avLst/>
            <a:gdLst/>
            <a:ahLst/>
            <a:cxnLst/>
            <a:rect r="r" b="b" t="t" l="l"/>
            <a:pathLst>
              <a:path h="1504180" w="1589622">
                <a:moveTo>
                  <a:pt x="0" y="0"/>
                </a:moveTo>
                <a:lnTo>
                  <a:pt x="1589622" y="0"/>
                </a:lnTo>
                <a:lnTo>
                  <a:pt x="1589622" y="1504180"/>
                </a:lnTo>
                <a:lnTo>
                  <a:pt x="0" y="150418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8" id="68"/>
          <p:cNvSpPr/>
          <p:nvPr/>
        </p:nvSpPr>
        <p:spPr>
          <a:xfrm flipH="false" flipV="false" rot="0">
            <a:off x="2417912" y="8786545"/>
            <a:ext cx="1278887" cy="1441000"/>
          </a:xfrm>
          <a:custGeom>
            <a:avLst/>
            <a:gdLst/>
            <a:ahLst/>
            <a:cxnLst/>
            <a:rect r="r" b="b" t="t" l="l"/>
            <a:pathLst>
              <a:path h="1441000" w="1278887">
                <a:moveTo>
                  <a:pt x="0" y="0"/>
                </a:moveTo>
                <a:lnTo>
                  <a:pt x="1278887" y="0"/>
                </a:lnTo>
                <a:lnTo>
                  <a:pt x="1278887" y="1441000"/>
                </a:lnTo>
                <a:lnTo>
                  <a:pt x="0" y="144100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9" id="69"/>
          <p:cNvSpPr/>
          <p:nvPr/>
        </p:nvSpPr>
        <p:spPr>
          <a:xfrm flipH="false" flipV="false" rot="0">
            <a:off x="5464496" y="8734298"/>
            <a:ext cx="2823991" cy="1545493"/>
          </a:xfrm>
          <a:custGeom>
            <a:avLst/>
            <a:gdLst/>
            <a:ahLst/>
            <a:cxnLst/>
            <a:rect r="r" b="b" t="t" l="l"/>
            <a:pathLst>
              <a:path h="1545493" w="2823991">
                <a:moveTo>
                  <a:pt x="0" y="0"/>
                </a:moveTo>
                <a:lnTo>
                  <a:pt x="2823991" y="0"/>
                </a:lnTo>
                <a:lnTo>
                  <a:pt x="2823991" y="1545494"/>
                </a:lnTo>
                <a:lnTo>
                  <a:pt x="0" y="154549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70" id="70"/>
          <p:cNvSpPr/>
          <p:nvPr/>
        </p:nvSpPr>
        <p:spPr>
          <a:xfrm flipH="false" flipV="false" rot="0">
            <a:off x="10175153" y="8691998"/>
            <a:ext cx="1537183" cy="1595002"/>
          </a:xfrm>
          <a:custGeom>
            <a:avLst/>
            <a:gdLst/>
            <a:ahLst/>
            <a:cxnLst/>
            <a:rect r="r" b="b" t="t" l="l"/>
            <a:pathLst>
              <a:path h="1595002" w="1537183">
                <a:moveTo>
                  <a:pt x="0" y="0"/>
                </a:moveTo>
                <a:lnTo>
                  <a:pt x="1537183" y="0"/>
                </a:lnTo>
                <a:lnTo>
                  <a:pt x="1537183" y="1595002"/>
                </a:lnTo>
                <a:lnTo>
                  <a:pt x="0" y="159500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71" id="71"/>
          <p:cNvSpPr/>
          <p:nvPr/>
        </p:nvSpPr>
        <p:spPr>
          <a:xfrm flipH="false" flipV="false" rot="0">
            <a:off x="14283957" y="8694128"/>
            <a:ext cx="1265822" cy="1245109"/>
          </a:xfrm>
          <a:custGeom>
            <a:avLst/>
            <a:gdLst/>
            <a:ahLst/>
            <a:cxnLst/>
            <a:rect r="r" b="b" t="t" l="l"/>
            <a:pathLst>
              <a:path h="1245109" w="1265822">
                <a:moveTo>
                  <a:pt x="0" y="0"/>
                </a:moveTo>
                <a:lnTo>
                  <a:pt x="1265822" y="0"/>
                </a:lnTo>
                <a:lnTo>
                  <a:pt x="1265822" y="1245109"/>
                </a:lnTo>
                <a:lnTo>
                  <a:pt x="0" y="124510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72" id="72"/>
          <p:cNvSpPr/>
          <p:nvPr/>
        </p:nvSpPr>
        <p:spPr>
          <a:xfrm flipH="false" flipV="false" rot="0">
            <a:off x="14742352" y="2572412"/>
            <a:ext cx="1900511" cy="1838744"/>
          </a:xfrm>
          <a:custGeom>
            <a:avLst/>
            <a:gdLst/>
            <a:ahLst/>
            <a:cxnLst/>
            <a:rect r="r" b="b" t="t" l="l"/>
            <a:pathLst>
              <a:path h="1838744" w="1900511">
                <a:moveTo>
                  <a:pt x="0" y="0"/>
                </a:moveTo>
                <a:lnTo>
                  <a:pt x="1900510" y="0"/>
                </a:lnTo>
                <a:lnTo>
                  <a:pt x="1900510" y="1838744"/>
                </a:lnTo>
                <a:lnTo>
                  <a:pt x="0" y="1838744"/>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73" id="73"/>
          <p:cNvSpPr txBox="true"/>
          <p:nvPr/>
        </p:nvSpPr>
        <p:spPr>
          <a:xfrm rot="0">
            <a:off x="1703350" y="7413666"/>
            <a:ext cx="2677205" cy="1138717"/>
          </a:xfrm>
          <a:prstGeom prst="rect">
            <a:avLst/>
          </a:prstGeom>
        </p:spPr>
        <p:txBody>
          <a:bodyPr anchor="t" rtlCol="false" tIns="0" lIns="0" bIns="0" rIns="0">
            <a:spAutoFit/>
          </a:bodyPr>
          <a:lstStyle/>
          <a:p>
            <a:pPr algn="ctr" marL="0" indent="0" lvl="0">
              <a:lnSpc>
                <a:spcPts val="2231"/>
              </a:lnSpc>
              <a:spcBef>
                <a:spcPct val="0"/>
              </a:spcBef>
            </a:pPr>
            <a:r>
              <a:rPr lang="en-US" sz="1617" spc="158">
                <a:solidFill>
                  <a:srgbClr val="0DA33B"/>
                </a:solidFill>
                <a:latin typeface="Arial Bold"/>
              </a:rPr>
              <a:t>The Gaelic Athletic Association</a:t>
            </a:r>
            <a:r>
              <a:rPr lang="en-US" sz="1617" spc="158">
                <a:solidFill>
                  <a:srgbClr val="000000"/>
                </a:solidFill>
                <a:latin typeface="Arial Bold"/>
              </a:rPr>
              <a:t> </a:t>
            </a:r>
            <a:r>
              <a:rPr lang="en-US" sz="1617" spc="158">
                <a:solidFill>
                  <a:srgbClr val="000000"/>
                </a:solidFill>
                <a:latin typeface="Arial"/>
              </a:rPr>
              <a:t>is founded in Thurles, Co. Tipperary</a:t>
            </a:r>
          </a:p>
        </p:txBody>
      </p:sp>
      <p:sp>
        <p:nvSpPr>
          <p:cNvPr name="TextBox 74" id="74"/>
          <p:cNvSpPr txBox="true"/>
          <p:nvPr/>
        </p:nvSpPr>
        <p:spPr>
          <a:xfrm rot="0">
            <a:off x="7677786" y="1961794"/>
            <a:ext cx="2677205" cy="1113372"/>
          </a:xfrm>
          <a:prstGeom prst="rect">
            <a:avLst/>
          </a:prstGeom>
        </p:spPr>
        <p:txBody>
          <a:bodyPr anchor="t" rtlCol="false" tIns="0" lIns="0" bIns="0" rIns="0">
            <a:spAutoFit/>
          </a:bodyPr>
          <a:lstStyle/>
          <a:p>
            <a:pPr algn="ctr" marL="0" indent="0" lvl="0">
              <a:lnSpc>
                <a:spcPts val="1785"/>
              </a:lnSpc>
              <a:spcBef>
                <a:spcPct val="0"/>
              </a:spcBef>
            </a:pPr>
            <a:r>
              <a:rPr lang="en-US" sz="1293" spc="126">
                <a:solidFill>
                  <a:srgbClr val="0DA33B"/>
                </a:solidFill>
                <a:latin typeface="Arial Bold"/>
              </a:rPr>
              <a:t>The Irish Literary Theatre </a:t>
            </a:r>
            <a:r>
              <a:rPr lang="en-US" sz="1293" spc="126">
                <a:solidFill>
                  <a:srgbClr val="000000"/>
                </a:solidFill>
                <a:latin typeface="Arial"/>
              </a:rPr>
              <a:t>is established by </a:t>
            </a:r>
            <a:r>
              <a:rPr lang="en-US" sz="1293" spc="126">
                <a:solidFill>
                  <a:srgbClr val="0DA33B"/>
                </a:solidFill>
                <a:latin typeface="Arial Bold"/>
              </a:rPr>
              <a:t>WB Yeats, Lady Augusta Gregory</a:t>
            </a:r>
            <a:r>
              <a:rPr lang="en-US" sz="1293" spc="126">
                <a:solidFill>
                  <a:srgbClr val="000000"/>
                </a:solidFill>
                <a:latin typeface="Arial"/>
              </a:rPr>
              <a:t> and other members of the </a:t>
            </a:r>
            <a:r>
              <a:rPr lang="en-US" sz="1293" spc="126">
                <a:solidFill>
                  <a:srgbClr val="0DA33B"/>
                </a:solidFill>
                <a:latin typeface="Arial Bold"/>
              </a:rPr>
              <a:t>Protestant Ascendancy</a:t>
            </a:r>
          </a:p>
        </p:txBody>
      </p:sp>
      <p:sp>
        <p:nvSpPr>
          <p:cNvPr name="TextBox 75" id="75"/>
          <p:cNvSpPr txBox="true"/>
          <p:nvPr/>
        </p:nvSpPr>
        <p:spPr>
          <a:xfrm rot="0">
            <a:off x="11606752" y="1942744"/>
            <a:ext cx="2677205" cy="1138717"/>
          </a:xfrm>
          <a:prstGeom prst="rect">
            <a:avLst/>
          </a:prstGeom>
        </p:spPr>
        <p:txBody>
          <a:bodyPr anchor="t" rtlCol="false" tIns="0" lIns="0" bIns="0" rIns="0">
            <a:spAutoFit/>
          </a:bodyPr>
          <a:lstStyle/>
          <a:p>
            <a:pPr algn="ctr" marL="0" indent="0" lvl="0">
              <a:lnSpc>
                <a:spcPts val="2231"/>
              </a:lnSpc>
              <a:spcBef>
                <a:spcPct val="0"/>
              </a:spcBef>
            </a:pPr>
            <a:r>
              <a:rPr lang="en-US" sz="1617" spc="158">
                <a:solidFill>
                  <a:srgbClr val="0DA33B"/>
                </a:solidFill>
                <a:latin typeface="Arial Bold"/>
              </a:rPr>
              <a:t>James Larkin </a:t>
            </a:r>
            <a:r>
              <a:rPr lang="en-US" sz="1617" spc="158">
                <a:solidFill>
                  <a:srgbClr val="000000"/>
                </a:solidFill>
                <a:latin typeface="Arial"/>
              </a:rPr>
              <a:t>formed </a:t>
            </a:r>
            <a:r>
              <a:rPr lang="en-US" sz="1617" spc="158">
                <a:solidFill>
                  <a:srgbClr val="0DA33B"/>
                </a:solidFill>
                <a:latin typeface="Arial Bold"/>
              </a:rPr>
              <a:t>The Irish Transport and General Workers' Union</a:t>
            </a:r>
          </a:p>
        </p:txBody>
      </p:sp>
      <p:sp>
        <p:nvSpPr>
          <p:cNvPr name="TextBox 76" id="76"/>
          <p:cNvSpPr txBox="true"/>
          <p:nvPr/>
        </p:nvSpPr>
        <p:spPr>
          <a:xfrm rot="0">
            <a:off x="5537793" y="7565446"/>
            <a:ext cx="2677205" cy="861465"/>
          </a:xfrm>
          <a:prstGeom prst="rect">
            <a:avLst/>
          </a:prstGeom>
        </p:spPr>
        <p:txBody>
          <a:bodyPr anchor="t" rtlCol="false" tIns="0" lIns="0" bIns="0" rIns="0">
            <a:spAutoFit/>
          </a:bodyPr>
          <a:lstStyle/>
          <a:p>
            <a:pPr algn="ctr" marL="0" indent="0" lvl="0">
              <a:lnSpc>
                <a:spcPts val="2231"/>
              </a:lnSpc>
              <a:spcBef>
                <a:spcPct val="0"/>
              </a:spcBef>
            </a:pPr>
            <a:r>
              <a:rPr lang="en-US" sz="1617" spc="158">
                <a:solidFill>
                  <a:srgbClr val="0DA33B"/>
                </a:solidFill>
                <a:latin typeface="Arial Bold"/>
              </a:rPr>
              <a:t>Eoin MacNeill</a:t>
            </a:r>
            <a:r>
              <a:rPr lang="en-US" sz="1617" spc="158">
                <a:solidFill>
                  <a:srgbClr val="000000"/>
                </a:solidFill>
                <a:latin typeface="Arial"/>
              </a:rPr>
              <a:t> and </a:t>
            </a:r>
            <a:r>
              <a:rPr lang="en-US" sz="1617" spc="158">
                <a:solidFill>
                  <a:srgbClr val="0DA33B"/>
                </a:solidFill>
                <a:latin typeface="Arial Bold"/>
              </a:rPr>
              <a:t>Douglas Hyde</a:t>
            </a:r>
            <a:r>
              <a:rPr lang="en-US" sz="1617" spc="158">
                <a:solidFill>
                  <a:srgbClr val="000000"/>
                </a:solidFill>
                <a:latin typeface="Arial"/>
              </a:rPr>
              <a:t> founded the </a:t>
            </a:r>
            <a:r>
              <a:rPr lang="en-US" sz="1617" spc="158">
                <a:solidFill>
                  <a:srgbClr val="0DA33B"/>
                </a:solidFill>
                <a:latin typeface="Arial Bold"/>
              </a:rPr>
              <a:t>Gaelic League </a:t>
            </a:r>
          </a:p>
        </p:txBody>
      </p:sp>
      <p:sp>
        <p:nvSpPr>
          <p:cNvPr name="TextBox 77" id="77"/>
          <p:cNvSpPr txBox="true"/>
          <p:nvPr/>
        </p:nvSpPr>
        <p:spPr>
          <a:xfrm rot="0">
            <a:off x="9709803" y="7552292"/>
            <a:ext cx="2677205" cy="861465"/>
          </a:xfrm>
          <a:prstGeom prst="rect">
            <a:avLst/>
          </a:prstGeom>
        </p:spPr>
        <p:txBody>
          <a:bodyPr anchor="t" rtlCol="false" tIns="0" lIns="0" bIns="0" rIns="0">
            <a:spAutoFit/>
          </a:bodyPr>
          <a:lstStyle/>
          <a:p>
            <a:pPr algn="ctr" marL="0" indent="0" lvl="0">
              <a:lnSpc>
                <a:spcPts val="2231"/>
              </a:lnSpc>
              <a:spcBef>
                <a:spcPct val="0"/>
              </a:spcBef>
            </a:pPr>
            <a:r>
              <a:rPr lang="en-US" sz="1617" spc="158">
                <a:solidFill>
                  <a:srgbClr val="0DA33B"/>
                </a:solidFill>
                <a:latin typeface="Arial Bold"/>
              </a:rPr>
              <a:t>Irish Literary Theatre Society</a:t>
            </a:r>
            <a:r>
              <a:rPr lang="en-US" sz="1617" spc="158">
                <a:solidFill>
                  <a:srgbClr val="000000"/>
                </a:solidFill>
                <a:latin typeface="Arial Bold"/>
              </a:rPr>
              <a:t> </a:t>
            </a:r>
            <a:r>
              <a:rPr lang="en-US" sz="1617" spc="158">
                <a:solidFill>
                  <a:srgbClr val="000000"/>
                </a:solidFill>
                <a:latin typeface="Arial"/>
              </a:rPr>
              <a:t>opened the </a:t>
            </a:r>
            <a:r>
              <a:rPr lang="en-US" sz="1617" spc="158">
                <a:solidFill>
                  <a:srgbClr val="0DA33B"/>
                </a:solidFill>
                <a:latin typeface="Arial Bold"/>
              </a:rPr>
              <a:t>Abbey Theatre</a:t>
            </a:r>
            <a:r>
              <a:rPr lang="en-US" sz="1617" spc="158">
                <a:solidFill>
                  <a:srgbClr val="000000"/>
                </a:solidFill>
                <a:latin typeface="Arial"/>
              </a:rPr>
              <a:t>.</a:t>
            </a:r>
          </a:p>
        </p:txBody>
      </p:sp>
      <p:sp>
        <p:nvSpPr>
          <p:cNvPr name="TextBox 78" id="78"/>
          <p:cNvSpPr txBox="true"/>
          <p:nvPr/>
        </p:nvSpPr>
        <p:spPr>
          <a:xfrm rot="0">
            <a:off x="13658207" y="7460807"/>
            <a:ext cx="2677205" cy="894308"/>
          </a:xfrm>
          <a:prstGeom prst="rect">
            <a:avLst/>
          </a:prstGeom>
        </p:spPr>
        <p:txBody>
          <a:bodyPr anchor="t" rtlCol="false" tIns="0" lIns="0" bIns="0" rIns="0">
            <a:spAutoFit/>
          </a:bodyPr>
          <a:lstStyle/>
          <a:p>
            <a:pPr algn="ctr">
              <a:lnSpc>
                <a:spcPts val="1785"/>
              </a:lnSpc>
            </a:pPr>
            <a:r>
              <a:rPr lang="en-US" sz="1293" spc="126">
                <a:solidFill>
                  <a:srgbClr val="0DA33B"/>
                </a:solidFill>
                <a:latin typeface="Arial Bold"/>
              </a:rPr>
              <a:t>The Dublin Strike &amp; Lockout</a:t>
            </a:r>
          </a:p>
          <a:p>
            <a:pPr algn="ctr" marL="0" indent="0" lvl="0">
              <a:lnSpc>
                <a:spcPts val="1785"/>
              </a:lnSpc>
              <a:spcBef>
                <a:spcPct val="0"/>
              </a:spcBef>
            </a:pPr>
            <a:r>
              <a:rPr lang="en-US" sz="1293" spc="126">
                <a:solidFill>
                  <a:srgbClr val="0DA33B"/>
                </a:solidFill>
                <a:latin typeface="Arial Bold"/>
              </a:rPr>
              <a:t>Bloody Sunday</a:t>
            </a:r>
            <a:r>
              <a:rPr lang="en-US" sz="1293" spc="126">
                <a:solidFill>
                  <a:srgbClr val="000000"/>
                </a:solidFill>
                <a:latin typeface="Arial Bold"/>
              </a:rPr>
              <a:t> </a:t>
            </a:r>
            <a:r>
              <a:rPr lang="en-US" sz="1293" spc="126">
                <a:solidFill>
                  <a:srgbClr val="000000"/>
                </a:solidFill>
                <a:latin typeface="Arial"/>
              </a:rPr>
              <a:t>results in the death of two demonstrators and hundreds other injured.</a:t>
            </a:r>
          </a:p>
        </p:txBody>
      </p:sp>
      <p:sp>
        <p:nvSpPr>
          <p:cNvPr name="TextBox 79" id="79"/>
          <p:cNvSpPr txBox="true"/>
          <p:nvPr/>
        </p:nvSpPr>
        <p:spPr>
          <a:xfrm rot="0">
            <a:off x="3684598" y="2053280"/>
            <a:ext cx="2677205" cy="861465"/>
          </a:xfrm>
          <a:prstGeom prst="rect">
            <a:avLst/>
          </a:prstGeom>
        </p:spPr>
        <p:txBody>
          <a:bodyPr anchor="t" rtlCol="false" tIns="0" lIns="0" bIns="0" rIns="0">
            <a:spAutoFit/>
          </a:bodyPr>
          <a:lstStyle/>
          <a:p>
            <a:pPr algn="ctr" marL="0" indent="0" lvl="0">
              <a:lnSpc>
                <a:spcPts val="2231"/>
              </a:lnSpc>
              <a:spcBef>
                <a:spcPct val="0"/>
              </a:spcBef>
            </a:pPr>
            <a:r>
              <a:rPr lang="en-US" sz="1617" spc="158">
                <a:solidFill>
                  <a:srgbClr val="0DA33B"/>
                </a:solidFill>
                <a:latin typeface="Arial Bold"/>
              </a:rPr>
              <a:t>The Irish Literary Society</a:t>
            </a:r>
            <a:r>
              <a:rPr lang="en-US" sz="1617" spc="158">
                <a:solidFill>
                  <a:srgbClr val="000000"/>
                </a:solidFill>
                <a:latin typeface="Arial"/>
              </a:rPr>
              <a:t> is formed by </a:t>
            </a:r>
            <a:r>
              <a:rPr lang="en-US" sz="1617" spc="158">
                <a:solidFill>
                  <a:srgbClr val="0DA33B"/>
                </a:solidFill>
                <a:latin typeface="Arial Bold"/>
              </a:rPr>
              <a:t>Douglas Hyde</a:t>
            </a:r>
          </a:p>
        </p:txBody>
      </p:sp>
      <p:sp>
        <p:nvSpPr>
          <p:cNvPr name="TextBox 80" id="80"/>
          <p:cNvSpPr txBox="true"/>
          <p:nvPr/>
        </p:nvSpPr>
        <p:spPr>
          <a:xfrm rot="0">
            <a:off x="7436759" y="-95250"/>
            <a:ext cx="2843812" cy="412713"/>
          </a:xfrm>
          <a:prstGeom prst="rect">
            <a:avLst/>
          </a:prstGeom>
        </p:spPr>
        <p:txBody>
          <a:bodyPr anchor="t" rtlCol="false" tIns="0" lIns="0" bIns="0" rIns="0">
            <a:spAutoFit/>
          </a:bodyPr>
          <a:lstStyle/>
          <a:p>
            <a:pPr algn="ctr">
              <a:lnSpc>
                <a:spcPts val="3032"/>
              </a:lnSpc>
            </a:pPr>
            <a:r>
              <a:rPr lang="en-US" sz="2165">
                <a:solidFill>
                  <a:srgbClr val="0DA33B"/>
                </a:solidFill>
                <a:latin typeface="Old Standard Bold"/>
              </a:rPr>
              <a:t>Chapter 18</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5782197" y="2120899"/>
            <a:ext cx="10856458" cy="5915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Born in Rathmines in Dublin, Máire Ní Chinnéide learned to speak Irish in Ballyoumey in Cork and won the first Irish scholarship from the Royal University. She joined the Gaelic League and wrote several plays for children in Irish. To increase the opportunities for women in the Gaelic Revival, she helped write the rules for camogie (with a lighter ball and smaller pitch than hurling) and was elected the first president of the Camogie Association in 1904. The game grew in popularity over the following decades and the first All Ireland final was held in 1932. Ní Chinnéide fought with Cumann na mBan in the War of Independence and took the pro-Treaty side in the Civil War. </a:t>
            </a:r>
          </a:p>
        </p:txBody>
      </p:sp>
      <p:sp>
        <p:nvSpPr>
          <p:cNvPr name="Freeform 11" id="11"/>
          <p:cNvSpPr/>
          <p:nvPr/>
        </p:nvSpPr>
        <p:spPr>
          <a:xfrm flipH="false" flipV="false" rot="0">
            <a:off x="1028700" y="2259028"/>
            <a:ext cx="4542475" cy="5768944"/>
          </a:xfrm>
          <a:custGeom>
            <a:avLst/>
            <a:gdLst/>
            <a:ahLst/>
            <a:cxnLst/>
            <a:rect r="r" b="b" t="t" l="l"/>
            <a:pathLst>
              <a:path h="5768944" w="4542475">
                <a:moveTo>
                  <a:pt x="0" y="0"/>
                </a:moveTo>
                <a:lnTo>
                  <a:pt x="4542475" y="0"/>
                </a:lnTo>
                <a:lnTo>
                  <a:pt x="4542475" y="5768944"/>
                </a:lnTo>
                <a:lnTo>
                  <a:pt x="0" y="5768944"/>
                </a:lnTo>
                <a:lnTo>
                  <a:pt x="0" y="0"/>
                </a:lnTo>
                <a:close/>
              </a:path>
            </a:pathLst>
          </a:custGeom>
          <a:blipFill>
            <a:blip r:embed="rId6"/>
            <a:stretch>
              <a:fillRect l="0" t="0" r="0" b="0"/>
            </a:stretch>
          </a:blipFill>
        </p:spPr>
      </p:sp>
      <p:sp>
        <p:nvSpPr>
          <p:cNvPr name="TextBox 12" id="12"/>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Máire Ní Chinnéide, 1879-1967</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Impact of the GAA</a:t>
            </a:r>
          </a:p>
        </p:txBody>
      </p:sp>
      <p:sp>
        <p:nvSpPr>
          <p:cNvPr name="TextBox 13" id="13"/>
          <p:cNvSpPr txBox="true"/>
          <p:nvPr/>
        </p:nvSpPr>
        <p:spPr>
          <a:xfrm rot="0">
            <a:off x="1028700" y="1838325"/>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GAA was instrumental in reviving Irish sports, providing a social and physical outlet for people from various social classes. </a:t>
            </a:r>
            <a:r>
              <a:rPr lang="en-US" sz="2500">
                <a:solidFill>
                  <a:srgbClr val="000000"/>
                </a:solidFill>
                <a:latin typeface="Arial"/>
              </a:rPr>
              <a:t>Middle-class membership rose to match that of the working class. It linked sport and nationalism in a way that had not been done before. It served as a recruitment ground for Home Rule and the IRB. Many members would go on to be involved in the Easter Rising and War of Independence.</a:t>
            </a:r>
          </a:p>
          <a:p>
            <a:pPr algn="l">
              <a:lnSpc>
                <a:spcPts val="3500"/>
              </a:lnSpc>
            </a:pPr>
            <a:r>
              <a:rPr lang="en-US" sz="2500">
                <a:solidFill>
                  <a:srgbClr val="000000"/>
                </a:solidFill>
                <a:latin typeface="Arial"/>
              </a:rPr>
              <a:t>Nowadays, the</a:t>
            </a:r>
            <a:r>
              <a:rPr lang="en-US" sz="2500">
                <a:solidFill>
                  <a:srgbClr val="000000"/>
                </a:solidFill>
                <a:latin typeface="Arial"/>
              </a:rPr>
              <a:t> GAA defines itself as '</a:t>
            </a:r>
            <a:r>
              <a:rPr lang="en-US" sz="2500">
                <a:solidFill>
                  <a:srgbClr val="000000"/>
                </a:solidFill>
                <a:latin typeface="Arial Italics"/>
              </a:rPr>
              <a:t>a community-based amateur organisation promoting Gaelic games, culture and lifelong participation</a:t>
            </a:r>
            <a:r>
              <a:rPr lang="en-US" sz="2500">
                <a:solidFill>
                  <a:srgbClr val="000000"/>
                </a:solidFill>
                <a:latin typeface="Arial"/>
              </a:rPr>
              <a:t>'. The GAA has remained an amateur association since its foundation. </a:t>
            </a:r>
            <a:r>
              <a:rPr lang="en-US" sz="2500">
                <a:solidFill>
                  <a:srgbClr val="000000"/>
                </a:solidFill>
                <a:latin typeface="Arial"/>
              </a:rPr>
              <a:t>Its basic aim is to ‘strengthen the national identity’ through its primary purpose to promote and control the national games of hurling, gaelic football, handball and rounders. It also aims to:</a:t>
            </a:r>
          </a:p>
          <a:p>
            <a:pPr algn="l" marL="539754" indent="-269877" lvl="1">
              <a:lnSpc>
                <a:spcPts val="3500"/>
              </a:lnSpc>
              <a:buFont typeface="Arial"/>
              <a:buChar char="•"/>
            </a:pPr>
            <a:r>
              <a:rPr lang="en-US" sz="2500">
                <a:solidFill>
                  <a:srgbClr val="000000"/>
                </a:solidFill>
                <a:latin typeface="Arial"/>
              </a:rPr>
              <a:t>Actively support the Irish language and Irish culture</a:t>
            </a:r>
          </a:p>
          <a:p>
            <a:pPr algn="l" marL="539754" indent="-269877" lvl="1">
              <a:lnSpc>
                <a:spcPts val="3500"/>
              </a:lnSpc>
              <a:buFont typeface="Arial"/>
              <a:buChar char="•"/>
            </a:pPr>
            <a:r>
              <a:rPr lang="en-US" sz="2500">
                <a:solidFill>
                  <a:srgbClr val="000000"/>
                </a:solidFill>
                <a:latin typeface="Arial"/>
              </a:rPr>
              <a:t>Promote the aims of the GAA abroad</a:t>
            </a:r>
          </a:p>
          <a:p>
            <a:pPr algn="l" marL="539754" indent="-269877" lvl="1">
              <a:lnSpc>
                <a:spcPts val="3500"/>
              </a:lnSpc>
              <a:buFont typeface="Arial"/>
              <a:buChar char="•"/>
            </a:pPr>
            <a:r>
              <a:rPr lang="en-US" sz="2500">
                <a:solidFill>
                  <a:srgbClr val="000000"/>
                </a:solidFill>
                <a:latin typeface="Arial"/>
              </a:rPr>
              <a:t>Support the promotion of camogie and ladies’ Gaelic football</a:t>
            </a:r>
          </a:p>
          <a:p>
            <a:pPr algn="l" marL="539754" indent="-269877" lvl="1">
              <a:lnSpc>
                <a:spcPts val="3500"/>
              </a:lnSpc>
              <a:buFont typeface="Arial"/>
              <a:buChar char="•"/>
            </a:pPr>
            <a:r>
              <a:rPr lang="en-US" sz="2500">
                <a:solidFill>
                  <a:srgbClr val="000000"/>
                </a:solidFill>
                <a:latin typeface="Arial"/>
              </a:rPr>
              <a:t>Support Irish industry</a:t>
            </a:r>
          </a:p>
          <a:p>
            <a:pPr algn="l">
              <a:lnSpc>
                <a:spcPts val="3500"/>
              </a:lnSpc>
            </a:pPr>
            <a:r>
              <a:rPr lang="en-US" sz="2500">
                <a:solidFill>
                  <a:srgbClr val="000000"/>
                </a:solidFill>
                <a:latin typeface="Arial"/>
              </a:rPr>
              <a:t>T</a:t>
            </a:r>
            <a:r>
              <a:rPr lang="en-US" sz="2500">
                <a:solidFill>
                  <a:srgbClr val="000000"/>
                </a:solidFill>
                <a:latin typeface="Arial"/>
              </a:rPr>
              <a:t>he GAA has over 2,200 clubs in all 32 counties of the island of Ireland with another 300+ clubs affiliated to the GAA in Europe, the USA, Canada, Asia, Australia, New Zealand and Britain.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4240530" y="0"/>
            <a:ext cx="9144000" cy="5143500"/>
          </a:xfrm>
          <a:custGeom>
            <a:avLst/>
            <a:gdLst/>
            <a:ahLst/>
            <a:cxnLst/>
            <a:rect r="r" b="b" t="t" l="l"/>
            <a:pathLst>
              <a:path h="5143500" w="9144000">
                <a:moveTo>
                  <a:pt x="0" y="0"/>
                </a:moveTo>
                <a:lnTo>
                  <a:pt x="9144000" y="0"/>
                </a:lnTo>
                <a:lnTo>
                  <a:pt x="9144000" y="5143500"/>
                </a:lnTo>
                <a:lnTo>
                  <a:pt x="0" y="5143500"/>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
        <p:nvSpPr>
          <p:cNvPr name="Freeform 14" id="14"/>
          <p:cNvSpPr/>
          <p:nvPr/>
        </p:nvSpPr>
        <p:spPr>
          <a:xfrm flipH="false" flipV="false" rot="0">
            <a:off x="685800" y="5143500"/>
            <a:ext cx="6493080" cy="4581811"/>
          </a:xfrm>
          <a:custGeom>
            <a:avLst/>
            <a:gdLst/>
            <a:ahLst/>
            <a:cxnLst/>
            <a:rect r="r" b="b" t="t" l="l"/>
            <a:pathLst>
              <a:path h="4581811" w="6493080">
                <a:moveTo>
                  <a:pt x="0" y="0"/>
                </a:moveTo>
                <a:lnTo>
                  <a:pt x="6493080" y="0"/>
                </a:lnTo>
                <a:lnTo>
                  <a:pt x="6493080" y="4581811"/>
                </a:lnTo>
                <a:lnTo>
                  <a:pt x="0" y="4581811"/>
                </a:lnTo>
                <a:lnTo>
                  <a:pt x="0" y="0"/>
                </a:lnTo>
                <a:close/>
              </a:path>
            </a:pathLst>
          </a:custGeom>
          <a:blipFill>
            <a:blip r:embed="rId10"/>
            <a:stretch>
              <a:fillRect l="0" t="0" r="0" b="0"/>
            </a:stretch>
          </a:blipFill>
        </p:spPr>
      </p:sp>
      <p:sp>
        <p:nvSpPr>
          <p:cNvPr name="Freeform 15" id="15"/>
          <p:cNvSpPr/>
          <p:nvPr/>
        </p:nvSpPr>
        <p:spPr>
          <a:xfrm flipH="false" flipV="false" rot="0">
            <a:off x="13302738" y="5143500"/>
            <a:ext cx="3636522" cy="4581811"/>
          </a:xfrm>
          <a:custGeom>
            <a:avLst/>
            <a:gdLst/>
            <a:ahLst/>
            <a:cxnLst/>
            <a:rect r="r" b="b" t="t" l="l"/>
            <a:pathLst>
              <a:path h="4581811" w="3636522">
                <a:moveTo>
                  <a:pt x="0" y="0"/>
                </a:moveTo>
                <a:lnTo>
                  <a:pt x="3636522" y="0"/>
                </a:lnTo>
                <a:lnTo>
                  <a:pt x="3636522" y="4581811"/>
                </a:lnTo>
                <a:lnTo>
                  <a:pt x="0" y="4581811"/>
                </a:lnTo>
                <a:lnTo>
                  <a:pt x="0" y="0"/>
                </a:lnTo>
                <a:close/>
              </a:path>
            </a:pathLst>
          </a:custGeom>
          <a:blipFill>
            <a:blip r:embed="rId11"/>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194 (Artefact, 2nd Edition)</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Briefly describe the state of sports in Ireland in the days before the GAA.</a:t>
            </a:r>
          </a:p>
          <a:p>
            <a:pPr algn="l" marL="539749" indent="-269875" lvl="1">
              <a:lnSpc>
                <a:spcPts val="3499"/>
              </a:lnSpc>
              <a:buAutoNum type="arabicPeriod" startAt="1"/>
            </a:pPr>
            <a:r>
              <a:rPr lang="en-US" sz="2499">
                <a:solidFill>
                  <a:srgbClr val="0DA33B"/>
                </a:solidFill>
                <a:latin typeface="Arial"/>
              </a:rPr>
              <a:t>Where was the GAA founded and who founded it?</a:t>
            </a:r>
          </a:p>
          <a:p>
            <a:pPr algn="l" marL="539749" indent="-269875" lvl="1">
              <a:lnSpc>
                <a:spcPts val="3499"/>
              </a:lnSpc>
              <a:buAutoNum type="arabicPeriod" startAt="1"/>
            </a:pPr>
            <a:r>
              <a:rPr lang="en-US" sz="2499">
                <a:solidFill>
                  <a:srgbClr val="0DA33B"/>
                </a:solidFill>
                <a:latin typeface="Arial"/>
              </a:rPr>
              <a:t>Name two significant organisations that supported the GAA/</a:t>
            </a:r>
          </a:p>
          <a:p>
            <a:pPr algn="l" marL="539749" indent="-269875" lvl="1">
              <a:lnSpc>
                <a:spcPts val="3499"/>
              </a:lnSpc>
              <a:buAutoNum type="arabicPeriod" startAt="1"/>
            </a:pPr>
            <a:r>
              <a:rPr lang="en-US" sz="2499">
                <a:solidFill>
                  <a:srgbClr val="0DA33B"/>
                </a:solidFill>
                <a:latin typeface="Arial"/>
              </a:rPr>
              <a:t>How did the GAA develop? Give two examples.</a:t>
            </a:r>
          </a:p>
          <a:p>
            <a:pPr algn="l" marL="539749" indent="-269875" lvl="1">
              <a:lnSpc>
                <a:spcPts val="3499"/>
              </a:lnSpc>
              <a:buAutoNum type="arabicPeriod" startAt="1"/>
            </a:pPr>
            <a:r>
              <a:rPr lang="en-US" sz="2499">
                <a:solidFill>
                  <a:srgbClr val="0DA33B"/>
                </a:solidFill>
                <a:latin typeface="Arial"/>
              </a:rPr>
              <a:t>Why did the GAA begin to decline in the final years of the nineteenth century?</a:t>
            </a:r>
          </a:p>
          <a:p>
            <a:pPr algn="l" marL="539749" indent="-269875" lvl="1">
              <a:lnSpc>
                <a:spcPts val="3499"/>
              </a:lnSpc>
              <a:buAutoNum type="arabicPeriod" startAt="1"/>
            </a:pPr>
            <a:r>
              <a:rPr lang="en-US" sz="2499">
                <a:solidFill>
                  <a:srgbClr val="0DA33B"/>
                </a:solidFill>
                <a:latin typeface="Arial"/>
              </a:rPr>
              <a:t>Give two aims of the GAA today.</a:t>
            </a:r>
          </a:p>
          <a:p>
            <a:pPr algn="l" marL="539749" indent="-269875" lvl="1">
              <a:lnSpc>
                <a:spcPts val="3499"/>
              </a:lnSpc>
              <a:buAutoNum type="arabicPeriod" startAt="1"/>
            </a:pPr>
            <a:r>
              <a:rPr lang="en-US" sz="2499">
                <a:solidFill>
                  <a:srgbClr val="0DA33B"/>
                </a:solidFill>
                <a:latin typeface="Arial"/>
              </a:rPr>
              <a:t>Give two impacts of the GAA on Irish life.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194 (Artefact, 2nd Edition)</a:t>
            </a:r>
          </a:p>
        </p:txBody>
      </p:sp>
      <p:sp>
        <p:nvSpPr>
          <p:cNvPr name="TextBox 8" id="8"/>
          <p:cNvSpPr txBox="true"/>
          <p:nvPr/>
        </p:nvSpPr>
        <p:spPr>
          <a:xfrm rot="0">
            <a:off x="1028700" y="1806861"/>
            <a:ext cx="15609955" cy="79184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rPr>
              <a:t>English sports such as tennis, cricket, soccer and rugby had become very popular in Ireland. Each was well organised and had clear rules. Irish sports such as hurling and Gaelic football were in decline and were even unknown in some areas. They were poorly organised and people around the country played by different rules.</a:t>
            </a:r>
          </a:p>
          <a:p>
            <a:pPr algn="l" marL="539749" indent="-269875" lvl="1">
              <a:lnSpc>
                <a:spcPts val="3499"/>
              </a:lnSpc>
              <a:buAutoNum type="arabicPeriod" startAt="1"/>
            </a:pPr>
            <a:r>
              <a:rPr lang="en-US" sz="2499">
                <a:solidFill>
                  <a:srgbClr val="000000"/>
                </a:solidFill>
                <a:latin typeface="Arial"/>
              </a:rPr>
              <a:t>In Hayes Hotel in Thurles, Co. Tipperary. It was founded by Michael Cusack and six other men.</a:t>
            </a:r>
          </a:p>
          <a:p>
            <a:pPr algn="l" marL="539749" indent="-269875" lvl="1">
              <a:lnSpc>
                <a:spcPts val="3499"/>
              </a:lnSpc>
              <a:buAutoNum type="arabicPeriod" startAt="1"/>
            </a:pPr>
            <a:r>
              <a:rPr lang="en-US" sz="2499">
                <a:solidFill>
                  <a:srgbClr val="000000"/>
                </a:solidFill>
                <a:latin typeface="Arial"/>
              </a:rPr>
              <a:t>Any two of: the Home Rule Party; the IRB; the Land League; the Catholic Church.</a:t>
            </a:r>
          </a:p>
          <a:p>
            <a:pPr algn="l" marL="539749" indent="-269875" lvl="1">
              <a:lnSpc>
                <a:spcPts val="3499"/>
              </a:lnSpc>
              <a:buAutoNum type="arabicPeriod" startAt="1"/>
            </a:pPr>
            <a:r>
              <a:rPr lang="en-US" sz="2499">
                <a:solidFill>
                  <a:srgbClr val="000000"/>
                </a:solidFill>
                <a:latin typeface="Arial"/>
              </a:rPr>
              <a:t>The GAA quickly began to organise itself and to formalise its rules; it received huge nationwide support; new rules were agreed for hurling, football, athletics and weightlifting in February 1885; clubs were formed throughout the country and abroad; games were organised for Sundays; the GAA banned people from playing Gaelic sports if they also played or attended foreign sports.</a:t>
            </a:r>
          </a:p>
          <a:p>
            <a:pPr algn="l" marL="539749" indent="-269875" lvl="1">
              <a:lnSpc>
                <a:spcPts val="3499"/>
              </a:lnSpc>
              <a:buAutoNum type="arabicPeriod" startAt="1"/>
            </a:pPr>
            <a:r>
              <a:rPr lang="en-US" sz="2499">
                <a:solidFill>
                  <a:srgbClr val="000000"/>
                </a:solidFill>
                <a:latin typeface="Arial"/>
              </a:rPr>
              <a:t>The founders of the GAA were nationalists but there was a split over the IRB’s presence in the organisation. Some members believed in achieving nationalism through political means, while others believed in achieving nationalism through the physical methods/means of the IRB. Many members left the GAA.</a:t>
            </a:r>
          </a:p>
          <a:p>
            <a:pPr algn="l" marL="539749" indent="-269875" lvl="1">
              <a:lnSpc>
                <a:spcPts val="3499"/>
              </a:lnSpc>
              <a:buAutoNum type="arabicPeriod" startAt="1"/>
            </a:pPr>
            <a:r>
              <a:rPr lang="en-US" sz="2499">
                <a:solidFill>
                  <a:srgbClr val="000000"/>
                </a:solidFill>
                <a:latin typeface="Arial"/>
              </a:rPr>
              <a:t>Any two of: actively support the Irish language and Irish culture; promote the aims of the GAA abroad; support the promotion of camogie and ladies’ Gaelic football; support Irish industry.</a:t>
            </a:r>
          </a:p>
          <a:p>
            <a:pPr algn="l" marL="539749" indent="-269875" lvl="1">
              <a:lnSpc>
                <a:spcPts val="3499"/>
              </a:lnSpc>
              <a:buAutoNum type="arabicPeriod" startAt="1"/>
            </a:pPr>
            <a:r>
              <a:rPr lang="en-US" sz="2499">
                <a:solidFill>
                  <a:srgbClr val="000000"/>
                </a:solidFill>
                <a:latin typeface="Arial"/>
              </a:rPr>
              <a:t>Any two of: revived Irish sports; linked sport and nationalism; provided a social and physical outlet for people; strengthened national identity; supported the Irish language and Irish culture, etc.</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72223"/>
            <a:ext cx="18288000" cy="866774"/>
          </a:xfrm>
          <a:prstGeom prst="rect">
            <a:avLst/>
          </a:prstGeom>
        </p:spPr>
        <p:txBody>
          <a:bodyPr anchor="t" rtlCol="false" tIns="0" lIns="0" bIns="0" rIns="0">
            <a:spAutoFit/>
          </a:bodyPr>
          <a:lstStyle/>
          <a:p>
            <a:pPr algn="ctr">
              <a:lnSpc>
                <a:spcPts val="6300"/>
              </a:lnSpc>
            </a:pPr>
            <a:r>
              <a:rPr lang="en-US" sz="4500" spc="202">
                <a:solidFill>
                  <a:srgbClr val="0DA33B"/>
                </a:solidFill>
                <a:latin typeface="Arial Bold"/>
              </a:rPr>
              <a:t>18.3 A SOCIAL MOVEMENT: THE IRISH LABOUR MOVEMENT</a:t>
            </a:r>
          </a:p>
        </p:txBody>
      </p:sp>
      <p:sp>
        <p:nvSpPr>
          <p:cNvPr name="TextBox 4" id="4"/>
          <p:cNvSpPr txBox="true"/>
          <p:nvPr/>
        </p:nvSpPr>
        <p:spPr>
          <a:xfrm rot="0">
            <a:off x="175900" y="4072247"/>
            <a:ext cx="17936199" cy="666750"/>
          </a:xfrm>
          <a:prstGeom prst="rect">
            <a:avLst/>
          </a:prstGeom>
        </p:spPr>
        <p:txBody>
          <a:bodyPr anchor="t" rtlCol="false" tIns="0" lIns="0" bIns="0" rIns="0">
            <a:spAutoFit/>
          </a:bodyPr>
          <a:lstStyle/>
          <a:p>
            <a:pPr algn="ctr">
              <a:lnSpc>
                <a:spcPts val="5175"/>
              </a:lnSpc>
            </a:pPr>
            <a:r>
              <a:rPr lang="en-US" sz="4500" spc="1350">
                <a:solidFill>
                  <a:srgbClr val="FFFFFF"/>
                </a:solidFill>
                <a:latin typeface="Daydream"/>
              </a:rPr>
              <a:t>18.3 a social movement: the irish labour movement</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1884-1913</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2" id="12"/>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
        <p:nvSpPr>
          <p:cNvPr name="TextBox 13" id="13"/>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Working and Living Conditions</a:t>
            </a:r>
          </a:p>
        </p:txBody>
      </p:sp>
      <p:sp>
        <p:nvSpPr>
          <p:cNvPr name="TextBox 14" id="14"/>
          <p:cNvSpPr txBox="true"/>
          <p:nvPr/>
        </p:nvSpPr>
        <p:spPr>
          <a:xfrm rot="0">
            <a:off x="1028700" y="1819275"/>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Working and living conditions for Dublin’s working class in the early 1900s were very poor with around 25,000 of the city’s 40,000 workers being unskilled (usually dockers and carters on Dublin’s port). </a:t>
            </a:r>
            <a:r>
              <a:rPr lang="en-US" sz="3000">
                <a:solidFill>
                  <a:srgbClr val="000000"/>
                </a:solidFill>
                <a:latin typeface="Arial"/>
              </a:rPr>
              <a:t>Unskilled workers worked on a casual basis with no permanent work making their wages low, providing no job security and having no unions to protect their rights. Dublin’s working class had the worst of the city’s housing conditions, considered to be the worst city slums in Europe at the time. It is believed that one-third of Dublin’s population lived in </a:t>
            </a:r>
            <a:r>
              <a:rPr lang="en-US" sz="3000">
                <a:solidFill>
                  <a:srgbClr val="000000"/>
                </a:solidFill>
                <a:latin typeface="Arial Bold"/>
              </a:rPr>
              <a:t>tenements (</a:t>
            </a:r>
            <a:r>
              <a:rPr lang="en-US" sz="3000">
                <a:solidFill>
                  <a:srgbClr val="000000"/>
                </a:solidFill>
                <a:latin typeface="Arial"/>
              </a:rPr>
              <a:t>buildings that housed a large number of families in separate rooms). They quickly became overcrowded while diseases such as </a:t>
            </a:r>
            <a:r>
              <a:rPr lang="en-US" sz="3000">
                <a:solidFill>
                  <a:srgbClr val="000000"/>
                </a:solidFill>
                <a:latin typeface="Arial Bold"/>
              </a:rPr>
              <a:t>tuberculosis</a:t>
            </a:r>
            <a:r>
              <a:rPr lang="en-US" sz="3000">
                <a:solidFill>
                  <a:srgbClr val="000000"/>
                </a:solidFill>
                <a:latin typeface="Arial"/>
              </a:rPr>
              <a:t> and </a:t>
            </a:r>
            <a:r>
              <a:rPr lang="en-US" sz="3000">
                <a:solidFill>
                  <a:srgbClr val="000000"/>
                </a:solidFill>
                <a:latin typeface="Arial Bold"/>
              </a:rPr>
              <a:t>whooping cough </a:t>
            </a:r>
            <a:r>
              <a:rPr lang="en-US" sz="3000">
                <a:solidFill>
                  <a:srgbClr val="000000"/>
                </a:solidFill>
                <a:latin typeface="Arial"/>
              </a:rPr>
              <a:t>were widespread and </a:t>
            </a:r>
            <a:r>
              <a:rPr lang="en-US" sz="3000">
                <a:solidFill>
                  <a:srgbClr val="000000"/>
                </a:solidFill>
                <a:latin typeface="Arial Bold"/>
              </a:rPr>
              <a:t>infant mortality </a:t>
            </a:r>
            <a:r>
              <a:rPr lang="en-US" sz="3000">
                <a:solidFill>
                  <a:srgbClr val="000000"/>
                </a:solidFill>
                <a:latin typeface="Arial"/>
              </a:rPr>
              <a:t>was very high. </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2" id="12"/>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
        <p:nvSpPr>
          <p:cNvPr name="TextBox 13" id="13"/>
          <p:cNvSpPr txBox="true"/>
          <p:nvPr/>
        </p:nvSpPr>
        <p:spPr>
          <a:xfrm rot="0">
            <a:off x="1028700" y="828675"/>
            <a:ext cx="15609955" cy="958849"/>
          </a:xfrm>
          <a:prstGeom prst="rect">
            <a:avLst/>
          </a:prstGeom>
        </p:spPr>
        <p:txBody>
          <a:bodyPr anchor="t" rtlCol="false" tIns="0" lIns="0" bIns="0" rIns="0">
            <a:spAutoFit/>
          </a:bodyPr>
          <a:lstStyle/>
          <a:p>
            <a:pPr algn="l">
              <a:lnSpc>
                <a:spcPts val="7000"/>
              </a:lnSpc>
            </a:pPr>
            <a:r>
              <a:rPr lang="en-US" sz="5000">
                <a:solidFill>
                  <a:srgbClr val="004716"/>
                </a:solidFill>
                <a:latin typeface="Arial Bold"/>
              </a:rPr>
              <a:t>The Irish Transport and General Workers’ Union</a:t>
            </a:r>
          </a:p>
        </p:txBody>
      </p:sp>
      <p:sp>
        <p:nvSpPr>
          <p:cNvPr name="TextBox 14" id="14"/>
          <p:cNvSpPr txBox="true"/>
          <p:nvPr/>
        </p:nvSpPr>
        <p:spPr>
          <a:xfrm rot="0">
            <a:off x="1028700" y="1838325"/>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January 1909, </a:t>
            </a:r>
            <a:r>
              <a:rPr lang="en-US" sz="2500">
                <a:solidFill>
                  <a:srgbClr val="000000"/>
                </a:solidFill>
                <a:latin typeface="Arial Bold"/>
              </a:rPr>
              <a:t>James “Jim” Larkin</a:t>
            </a:r>
            <a:r>
              <a:rPr lang="en-US" sz="2500">
                <a:solidFill>
                  <a:srgbClr val="000000"/>
                </a:solidFill>
                <a:latin typeface="Arial"/>
              </a:rPr>
              <a:t> formed an Irish-based trade union, </a:t>
            </a:r>
            <a:r>
              <a:rPr lang="en-US" sz="2500">
                <a:solidFill>
                  <a:srgbClr val="000000"/>
                </a:solidFill>
                <a:latin typeface="Arial Bold"/>
              </a:rPr>
              <a:t>The Irish Transport and General Workers’ Union</a:t>
            </a:r>
            <a:r>
              <a:rPr lang="en-US" sz="2500">
                <a:solidFill>
                  <a:srgbClr val="000000"/>
                </a:solidFill>
                <a:latin typeface="Arial"/>
              </a:rPr>
              <a:t> (</a:t>
            </a:r>
            <a:r>
              <a:rPr lang="en-US" sz="2500">
                <a:solidFill>
                  <a:srgbClr val="000000"/>
                </a:solidFill>
                <a:latin typeface="Arial Bold"/>
              </a:rPr>
              <a:t>ITGWU</a:t>
            </a:r>
            <a:r>
              <a:rPr lang="en-US" sz="2500">
                <a:solidFill>
                  <a:srgbClr val="000000"/>
                </a:solidFill>
                <a:latin typeface="Arial"/>
              </a:rPr>
              <a:t>) in response to the appalling working and living conditions. The union’s headquarters were at Liberty Hall in Dublin. Larkin believed in </a:t>
            </a:r>
            <a:r>
              <a:rPr lang="en-US" sz="2500">
                <a:solidFill>
                  <a:srgbClr val="000000"/>
                </a:solidFill>
                <a:latin typeface="Arial Bold"/>
              </a:rPr>
              <a:t>syndicalist socialism</a:t>
            </a:r>
            <a:r>
              <a:rPr lang="en-US" sz="2500">
                <a:solidFill>
                  <a:srgbClr val="000000"/>
                </a:solidFill>
                <a:latin typeface="Arial"/>
              </a:rPr>
              <a:t> (workers stood a better chance of improving their working conditions if they were part of a union, which would then work towards bring industries under the management and ownership of the workers).</a:t>
            </a:r>
          </a:p>
          <a:p>
            <a:pPr algn="l">
              <a:lnSpc>
                <a:spcPts val="3500"/>
              </a:lnSpc>
            </a:pPr>
            <a:r>
              <a:rPr lang="en-US" sz="2500">
                <a:solidFill>
                  <a:srgbClr val="000000"/>
                </a:solidFill>
                <a:latin typeface="Arial"/>
              </a:rPr>
              <a:t>In 1910, Larkin was joined by </a:t>
            </a:r>
            <a:r>
              <a:rPr lang="en-US" sz="2500">
                <a:solidFill>
                  <a:srgbClr val="000000"/>
                </a:solidFill>
                <a:latin typeface="Arial Bold"/>
              </a:rPr>
              <a:t>James Connolly</a:t>
            </a:r>
            <a:r>
              <a:rPr lang="en-US" sz="2500">
                <a:solidFill>
                  <a:srgbClr val="000000"/>
                </a:solidFill>
                <a:latin typeface="Arial"/>
              </a:rPr>
              <a:t>, a Scottish socialist whose parents were Irish. </a:t>
            </a:r>
            <a:r>
              <a:rPr lang="en-US" sz="2500">
                <a:solidFill>
                  <a:srgbClr val="000000"/>
                </a:solidFill>
                <a:latin typeface="Arial"/>
              </a:rPr>
              <a:t>Connolly became the organiser of the ITGWU in Belfast, leading a successful campaign there in the textile mills. From 1911 onwards, the ITGWU organised a number of successful strikes. Together, Larkin and Connolly began the labour movement in Ireland with membership growing rapidly. In 1911, they launched a newspaper called </a:t>
            </a:r>
            <a:r>
              <a:rPr lang="en-US" sz="2500">
                <a:solidFill>
                  <a:srgbClr val="000000"/>
                </a:solidFill>
                <a:latin typeface="Arial Italics"/>
              </a:rPr>
              <a:t>The Irish Worker</a:t>
            </a:r>
            <a:r>
              <a:rPr lang="en-US" sz="2500">
                <a:solidFill>
                  <a:srgbClr val="000000"/>
                </a:solidFill>
                <a:latin typeface="Arial"/>
              </a:rPr>
              <a:t>. </a:t>
            </a:r>
          </a:p>
        </p:txBody>
      </p:sp>
      <p:sp>
        <p:nvSpPr>
          <p:cNvPr name="Freeform 15" id="15"/>
          <p:cNvSpPr/>
          <p:nvPr/>
        </p:nvSpPr>
        <p:spPr>
          <a:xfrm flipH="false" flipV="false" rot="0">
            <a:off x="10980552" y="6261099"/>
            <a:ext cx="5506273" cy="3464212"/>
          </a:xfrm>
          <a:custGeom>
            <a:avLst/>
            <a:gdLst/>
            <a:ahLst/>
            <a:cxnLst/>
            <a:rect r="r" b="b" t="t" l="l"/>
            <a:pathLst>
              <a:path h="3464212" w="5506273">
                <a:moveTo>
                  <a:pt x="0" y="0"/>
                </a:moveTo>
                <a:lnTo>
                  <a:pt x="5506274" y="0"/>
                </a:lnTo>
                <a:lnTo>
                  <a:pt x="5506274" y="3464212"/>
                </a:lnTo>
                <a:lnTo>
                  <a:pt x="0" y="3464212"/>
                </a:lnTo>
                <a:lnTo>
                  <a:pt x="0" y="0"/>
                </a:lnTo>
                <a:close/>
              </a:path>
            </a:pathLst>
          </a:custGeom>
          <a:blipFill>
            <a:blip r:embed="rId9"/>
            <a:stretch>
              <a:fillRect l="-2452" t="-4547" r="-2579" b="-4429"/>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2" id="12"/>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
        <p:nvSpPr>
          <p:cNvPr name="TextBox 13" id="13"/>
          <p:cNvSpPr txBox="true"/>
          <p:nvPr/>
        </p:nvSpPr>
        <p:spPr>
          <a:xfrm rot="0">
            <a:off x="1028700" y="828675"/>
            <a:ext cx="15609955" cy="958849"/>
          </a:xfrm>
          <a:prstGeom prst="rect">
            <a:avLst/>
          </a:prstGeom>
        </p:spPr>
        <p:txBody>
          <a:bodyPr anchor="t" rtlCol="false" tIns="0" lIns="0" bIns="0" rIns="0">
            <a:spAutoFit/>
          </a:bodyPr>
          <a:lstStyle/>
          <a:p>
            <a:pPr algn="l">
              <a:lnSpc>
                <a:spcPts val="7000"/>
              </a:lnSpc>
            </a:pPr>
            <a:r>
              <a:rPr lang="en-US" sz="5000">
                <a:solidFill>
                  <a:srgbClr val="004716"/>
                </a:solidFill>
                <a:latin typeface="Arial Bold"/>
              </a:rPr>
              <a:t>The Irish Labour Party</a:t>
            </a:r>
          </a:p>
        </p:txBody>
      </p:sp>
      <p:sp>
        <p:nvSpPr>
          <p:cNvPr name="TextBox 14" id="14"/>
          <p:cNvSpPr txBox="true"/>
          <p:nvPr/>
        </p:nvSpPr>
        <p:spPr>
          <a:xfrm rot="0">
            <a:off x="1028700" y="1838325"/>
            <a:ext cx="15609955" cy="17938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Connolly, Larkin and William O’Brien (leader of the Tailors’ Union) established the </a:t>
            </a:r>
            <a:r>
              <a:rPr lang="en-US" sz="2500">
                <a:solidFill>
                  <a:srgbClr val="000000"/>
                </a:solidFill>
                <a:latin typeface="Arial Bold"/>
              </a:rPr>
              <a:t>Irish Labour Party</a:t>
            </a:r>
            <a:r>
              <a:rPr lang="en-US" sz="2500">
                <a:solidFill>
                  <a:srgbClr val="000000"/>
                </a:solidFill>
                <a:latin typeface="Arial"/>
              </a:rPr>
              <a:t> in </a:t>
            </a:r>
            <a:r>
              <a:rPr lang="en-US" sz="2500">
                <a:solidFill>
                  <a:srgbClr val="000000"/>
                </a:solidFill>
                <a:latin typeface="Arial Bold"/>
              </a:rPr>
              <a:t>1912 </a:t>
            </a:r>
            <a:r>
              <a:rPr lang="en-US" sz="2500">
                <a:solidFill>
                  <a:srgbClr val="000000"/>
                </a:solidFill>
                <a:latin typeface="Arial"/>
              </a:rPr>
              <a:t>in Clonmel, Co. Tipperary. </a:t>
            </a:r>
            <a:r>
              <a:rPr lang="en-US" sz="2500">
                <a:solidFill>
                  <a:srgbClr val="000000"/>
                </a:solidFill>
                <a:latin typeface="Arial"/>
              </a:rPr>
              <a:t>The party was the political wing of the </a:t>
            </a:r>
            <a:r>
              <a:rPr lang="en-US" sz="2500">
                <a:solidFill>
                  <a:srgbClr val="000000"/>
                </a:solidFill>
                <a:latin typeface="Arial Bold"/>
              </a:rPr>
              <a:t>Trades Union Congress</a:t>
            </a:r>
            <a:r>
              <a:rPr lang="en-US" sz="2500">
                <a:solidFill>
                  <a:srgbClr val="000000"/>
                </a:solidFill>
                <a:latin typeface="Arial"/>
              </a:rPr>
              <a:t> (</a:t>
            </a:r>
            <a:r>
              <a:rPr lang="en-US" sz="2500">
                <a:solidFill>
                  <a:srgbClr val="000000"/>
                </a:solidFill>
                <a:latin typeface="Arial Bold"/>
              </a:rPr>
              <a:t>TUC</a:t>
            </a:r>
            <a:r>
              <a:rPr lang="en-US" sz="2500">
                <a:solidFill>
                  <a:srgbClr val="000000"/>
                </a:solidFill>
                <a:latin typeface="Arial"/>
              </a:rPr>
              <a:t>), the governing body for Irish trade unions. The aim of the Irish Labour Party was to express the concerns of the workers politically.</a:t>
            </a:r>
          </a:p>
        </p:txBody>
      </p:sp>
      <p:sp>
        <p:nvSpPr>
          <p:cNvPr name="Freeform 15" id="15"/>
          <p:cNvSpPr/>
          <p:nvPr/>
        </p:nvSpPr>
        <p:spPr>
          <a:xfrm flipH="false" flipV="false" rot="0">
            <a:off x="3391453" y="3632199"/>
            <a:ext cx="10842155" cy="6093112"/>
          </a:xfrm>
          <a:custGeom>
            <a:avLst/>
            <a:gdLst/>
            <a:ahLst/>
            <a:cxnLst/>
            <a:rect r="r" b="b" t="t" l="l"/>
            <a:pathLst>
              <a:path h="6093112" w="10842155">
                <a:moveTo>
                  <a:pt x="0" y="0"/>
                </a:moveTo>
                <a:lnTo>
                  <a:pt x="10842154" y="0"/>
                </a:lnTo>
                <a:lnTo>
                  <a:pt x="10842154" y="6093112"/>
                </a:lnTo>
                <a:lnTo>
                  <a:pt x="0" y="6093112"/>
                </a:lnTo>
                <a:lnTo>
                  <a:pt x="0" y="0"/>
                </a:lnTo>
                <a:close/>
              </a:path>
            </a:pathLst>
          </a:custGeom>
          <a:blipFill>
            <a:blip r:embed="rId9"/>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2" id="12"/>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
        <p:nvSpPr>
          <p:cNvPr name="TextBox 13" id="13"/>
          <p:cNvSpPr txBox="true"/>
          <p:nvPr/>
        </p:nvSpPr>
        <p:spPr>
          <a:xfrm rot="0">
            <a:off x="1028700" y="828675"/>
            <a:ext cx="15609955" cy="958849"/>
          </a:xfrm>
          <a:prstGeom prst="rect">
            <a:avLst/>
          </a:prstGeom>
        </p:spPr>
        <p:txBody>
          <a:bodyPr anchor="t" rtlCol="false" tIns="0" lIns="0" bIns="0" rIns="0">
            <a:spAutoFit/>
          </a:bodyPr>
          <a:lstStyle/>
          <a:p>
            <a:pPr algn="l">
              <a:lnSpc>
                <a:spcPts val="7000"/>
              </a:lnSpc>
            </a:pPr>
            <a:r>
              <a:rPr lang="en-US" sz="5000">
                <a:solidFill>
                  <a:srgbClr val="004716"/>
                </a:solidFill>
                <a:latin typeface="Arial Bold"/>
              </a:rPr>
              <a:t>The 1913 Strike and Lockout</a:t>
            </a:r>
          </a:p>
        </p:txBody>
      </p:sp>
      <p:sp>
        <p:nvSpPr>
          <p:cNvPr name="TextBox 14" id="14"/>
          <p:cNvSpPr txBox="true"/>
          <p:nvPr/>
        </p:nvSpPr>
        <p:spPr>
          <a:xfrm rot="0">
            <a:off x="1028700" y="1838325"/>
            <a:ext cx="15609955" cy="22320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TUC raised £100,000 to provide for struggling Irish workers and their families with food and clothing. </a:t>
            </a:r>
            <a:r>
              <a:rPr lang="en-US" sz="2500">
                <a:solidFill>
                  <a:srgbClr val="000000"/>
                </a:solidFill>
                <a:latin typeface="Arial"/>
              </a:rPr>
              <a:t>The British government’s </a:t>
            </a:r>
            <a:r>
              <a:rPr lang="en-US" sz="2500">
                <a:solidFill>
                  <a:srgbClr val="000000"/>
                </a:solidFill>
                <a:latin typeface="Arial Bold"/>
              </a:rPr>
              <a:t>Asquith Enquiry </a:t>
            </a:r>
            <a:r>
              <a:rPr lang="en-US" sz="2500">
                <a:solidFill>
                  <a:srgbClr val="000000"/>
                </a:solidFill>
                <a:latin typeface="Arial"/>
              </a:rPr>
              <a:t>called for an end to the Strike and Lockout in September 1913 but it continued as the ITGWU and Murphy could not reach a compromise. On the 13 November 1913, Connolly formed the </a:t>
            </a:r>
            <a:r>
              <a:rPr lang="en-US" sz="2500">
                <a:solidFill>
                  <a:srgbClr val="000000"/>
                </a:solidFill>
                <a:latin typeface="Arial Bold"/>
              </a:rPr>
              <a:t>Irish Citizen Army </a:t>
            </a:r>
            <a:r>
              <a:rPr lang="en-US" sz="2500">
                <a:solidFill>
                  <a:srgbClr val="000000"/>
                </a:solidFill>
                <a:latin typeface="Arial"/>
              </a:rPr>
              <a:t>(</a:t>
            </a:r>
            <a:r>
              <a:rPr lang="en-US" sz="2500">
                <a:solidFill>
                  <a:srgbClr val="000000"/>
                </a:solidFill>
                <a:latin typeface="Arial Bold"/>
              </a:rPr>
              <a:t>ICA</a:t>
            </a:r>
            <a:r>
              <a:rPr lang="en-US" sz="2500">
                <a:solidFill>
                  <a:srgbClr val="000000"/>
                </a:solidFill>
                <a:latin typeface="Arial"/>
              </a:rPr>
              <a:t>) to protect striking workers – the ICA would go on to play a key role during the 1916 Rising. </a:t>
            </a:r>
          </a:p>
        </p:txBody>
      </p:sp>
      <p:sp>
        <p:nvSpPr>
          <p:cNvPr name="Freeform 15" id="15"/>
          <p:cNvSpPr/>
          <p:nvPr/>
        </p:nvSpPr>
        <p:spPr>
          <a:xfrm flipH="false" flipV="false" rot="0">
            <a:off x="1028700" y="4070349"/>
            <a:ext cx="6318393" cy="5654962"/>
          </a:xfrm>
          <a:custGeom>
            <a:avLst/>
            <a:gdLst/>
            <a:ahLst/>
            <a:cxnLst/>
            <a:rect r="r" b="b" t="t" l="l"/>
            <a:pathLst>
              <a:path h="5654962" w="6318393">
                <a:moveTo>
                  <a:pt x="0" y="0"/>
                </a:moveTo>
                <a:lnTo>
                  <a:pt x="6318393" y="0"/>
                </a:lnTo>
                <a:lnTo>
                  <a:pt x="6318393" y="5654962"/>
                </a:lnTo>
                <a:lnTo>
                  <a:pt x="0" y="5654962"/>
                </a:lnTo>
                <a:lnTo>
                  <a:pt x="0" y="0"/>
                </a:lnTo>
                <a:close/>
              </a:path>
            </a:pathLst>
          </a:custGeom>
          <a:blipFill>
            <a:blip r:embed="rId9"/>
            <a:stretch>
              <a:fillRect l="0" t="0" r="0" b="0"/>
            </a:stretch>
          </a:blipFill>
        </p:spPr>
      </p:sp>
      <p:sp>
        <p:nvSpPr>
          <p:cNvPr name="Freeform 16" id="16"/>
          <p:cNvSpPr/>
          <p:nvPr/>
        </p:nvSpPr>
        <p:spPr>
          <a:xfrm flipH="false" flipV="false" rot="0">
            <a:off x="8360042" y="4070349"/>
            <a:ext cx="8101256" cy="5654962"/>
          </a:xfrm>
          <a:custGeom>
            <a:avLst/>
            <a:gdLst/>
            <a:ahLst/>
            <a:cxnLst/>
            <a:rect r="r" b="b" t="t" l="l"/>
            <a:pathLst>
              <a:path h="5654962" w="8101256">
                <a:moveTo>
                  <a:pt x="0" y="0"/>
                </a:moveTo>
                <a:lnTo>
                  <a:pt x="8101256" y="0"/>
                </a:lnTo>
                <a:lnTo>
                  <a:pt x="8101256" y="5654962"/>
                </a:lnTo>
                <a:lnTo>
                  <a:pt x="0" y="5654962"/>
                </a:lnTo>
                <a:lnTo>
                  <a:pt x="0" y="0"/>
                </a:lnTo>
                <a:close/>
              </a:path>
            </a:pathLst>
          </a:custGeom>
          <a:blipFill>
            <a:blip r:embed="rId10"/>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Learning Outcomes</a:t>
            </a:r>
          </a:p>
        </p:txBody>
      </p:sp>
      <p:sp>
        <p:nvSpPr>
          <p:cNvPr name="TextBox 9" id="9"/>
          <p:cNvSpPr txBox="true"/>
          <p:nvPr/>
        </p:nvSpPr>
        <p:spPr>
          <a:xfrm rot="0">
            <a:off x="1028700" y="2111374"/>
            <a:ext cx="15609955" cy="4847590"/>
          </a:xfrm>
          <a:prstGeom prst="rect">
            <a:avLst/>
          </a:prstGeom>
        </p:spPr>
        <p:txBody>
          <a:bodyPr anchor="t" rtlCol="false" tIns="0" lIns="0" bIns="0" rIns="0">
            <a:spAutoFit/>
          </a:bodyPr>
          <a:lstStyle/>
          <a:p>
            <a:pPr algn="l">
              <a:lnSpc>
                <a:spcPts val="4759"/>
              </a:lnSpc>
            </a:pPr>
            <a:r>
              <a:rPr lang="en-US" sz="3399">
                <a:solidFill>
                  <a:srgbClr val="000000"/>
                </a:solidFill>
                <a:latin typeface="Arial Bold"/>
              </a:rPr>
              <a:t>2.10 EXAMINE </a:t>
            </a:r>
            <a:r>
              <a:rPr lang="en-US" sz="3399">
                <a:solidFill>
                  <a:srgbClr val="000000"/>
                </a:solidFill>
                <a:latin typeface="Arial"/>
              </a:rPr>
              <a:t>how one sporting, cultural or social movement impacted on Irish life</a:t>
            </a:r>
          </a:p>
          <a:p>
            <a:pPr algn="l">
              <a:lnSpc>
                <a:spcPts val="4759"/>
              </a:lnSpc>
            </a:pPr>
            <a:r>
              <a:rPr lang="en-US" sz="3399">
                <a:solidFill>
                  <a:srgbClr val="000000"/>
                </a:solidFill>
                <a:latin typeface="Arial Bold"/>
              </a:rPr>
              <a:t>1.7 DEVELOP</a:t>
            </a:r>
            <a:r>
              <a:rPr lang="en-US" sz="3399">
                <a:solidFill>
                  <a:srgbClr val="000000"/>
                </a:solidFill>
                <a:latin typeface="Arial"/>
              </a:rPr>
              <a:t> historical judgements based on evidence about personalities, issues and events in the past, showing awareness of historical significance</a:t>
            </a:r>
          </a:p>
          <a:p>
            <a:pPr algn="l">
              <a:lnSpc>
                <a:spcPts val="4759"/>
              </a:lnSpc>
            </a:pPr>
            <a:r>
              <a:rPr lang="en-US" sz="3399">
                <a:solidFill>
                  <a:srgbClr val="000000"/>
                </a:solidFill>
                <a:latin typeface="Arial Bold"/>
              </a:rPr>
              <a:t>1.9 DEMONSTRATE </a:t>
            </a:r>
            <a:r>
              <a:rPr lang="en-US" sz="3399">
                <a:solidFill>
                  <a:srgbClr val="000000"/>
                </a:solidFill>
                <a:latin typeface="Arial"/>
              </a:rPr>
              <a:t>awareness of the significance of the history of Ireland and of Europe and the wider world across various dimensions, including political, social, economic, religious, cultural and scientific dimensions</a:t>
            </a:r>
          </a:p>
          <a:p>
            <a:pPr algn="l">
              <a:lnSpc>
                <a:spcPts val="4759"/>
              </a:lnSpc>
            </a:pP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
        <p:nvSpPr>
          <p:cNvPr name="TextBox 12" id="12"/>
          <p:cNvSpPr txBox="true"/>
          <p:nvPr/>
        </p:nvSpPr>
        <p:spPr>
          <a:xfrm rot="0">
            <a:off x="1028700" y="828675"/>
            <a:ext cx="15609955" cy="958849"/>
          </a:xfrm>
          <a:prstGeom prst="rect">
            <a:avLst/>
          </a:prstGeom>
        </p:spPr>
        <p:txBody>
          <a:bodyPr anchor="t" rtlCol="false" tIns="0" lIns="0" bIns="0" rIns="0">
            <a:spAutoFit/>
          </a:bodyPr>
          <a:lstStyle/>
          <a:p>
            <a:pPr algn="l">
              <a:lnSpc>
                <a:spcPts val="7000"/>
              </a:lnSpc>
            </a:pPr>
            <a:r>
              <a:rPr lang="en-US" sz="5000">
                <a:solidFill>
                  <a:srgbClr val="004716"/>
                </a:solidFill>
                <a:latin typeface="Arial Bold"/>
              </a:rPr>
              <a:t>The 1913 Strike and Lockout</a:t>
            </a:r>
          </a:p>
        </p:txBody>
      </p:sp>
      <p:sp>
        <p:nvSpPr>
          <p:cNvPr name="TextBox 13" id="13"/>
          <p:cNvSpPr txBox="true"/>
          <p:nvPr/>
        </p:nvSpPr>
        <p:spPr>
          <a:xfrm rot="0">
            <a:off x="1028700" y="1819275"/>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workers lost the support of many Irish Catholics who did not agree with Larkin’s ideals. </a:t>
            </a:r>
            <a:r>
              <a:rPr lang="en-US" sz="3000">
                <a:solidFill>
                  <a:srgbClr val="000000"/>
                </a:solidFill>
                <a:latin typeface="Arial"/>
              </a:rPr>
              <a:t>The British TUC also disagreed with Larkin’s sympathetic strikes. By January 1914, many began to return to work with Larkin telling workers to end their strike on the 18th January. Many had to leave the ITGWU in order to return to work. The Irish Labour Movement suffered with the loss of membership. However, employers knew they could not challenge union membership in this way again. Membership of the ITGWU began to increase again and by 1919, it surpassed that of 1913.</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
        <p:nvSpPr>
          <p:cNvPr name="TextBox 12" id="12"/>
          <p:cNvSpPr txBox="true"/>
          <p:nvPr/>
        </p:nvSpPr>
        <p:spPr>
          <a:xfrm rot="0">
            <a:off x="1028700" y="866775"/>
            <a:ext cx="15609955" cy="765173"/>
          </a:xfrm>
          <a:prstGeom prst="rect">
            <a:avLst/>
          </a:prstGeom>
        </p:spPr>
        <p:txBody>
          <a:bodyPr anchor="t" rtlCol="false" tIns="0" lIns="0" bIns="0" rIns="0">
            <a:spAutoFit/>
          </a:bodyPr>
          <a:lstStyle/>
          <a:p>
            <a:pPr algn="l">
              <a:lnSpc>
                <a:spcPts val="5600"/>
              </a:lnSpc>
            </a:pPr>
            <a:r>
              <a:rPr lang="en-US" sz="4000">
                <a:solidFill>
                  <a:srgbClr val="004716"/>
                </a:solidFill>
                <a:latin typeface="Arial Bold"/>
              </a:rPr>
              <a:t>The Irish Labour Movement after the 1913 Strike and Lockout</a:t>
            </a:r>
          </a:p>
        </p:txBody>
      </p:sp>
      <p:sp>
        <p:nvSpPr>
          <p:cNvPr name="TextBox 13" id="13"/>
          <p:cNvSpPr txBox="true"/>
          <p:nvPr/>
        </p:nvSpPr>
        <p:spPr>
          <a:xfrm rot="0">
            <a:off x="1028700" y="1527173"/>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After the 1913 Strike and Lockout, the Irish Labour Movement continued to have an impact on Ireland, north and south.</a:t>
            </a:r>
          </a:p>
          <a:p>
            <a:pPr algn="l" marL="539754" indent="-269877" lvl="1">
              <a:lnSpc>
                <a:spcPts val="3500"/>
              </a:lnSpc>
              <a:buFont typeface="Arial"/>
              <a:buChar char="•"/>
            </a:pPr>
            <a:r>
              <a:rPr lang="en-US" sz="2500">
                <a:solidFill>
                  <a:srgbClr val="000000"/>
                </a:solidFill>
                <a:latin typeface="Arial"/>
              </a:rPr>
              <a:t>During the </a:t>
            </a:r>
            <a:r>
              <a:rPr lang="en-US" sz="2500">
                <a:solidFill>
                  <a:srgbClr val="000000"/>
                </a:solidFill>
                <a:latin typeface="Arial Bold"/>
              </a:rPr>
              <a:t>War of Independence </a:t>
            </a:r>
            <a:r>
              <a:rPr lang="en-US" sz="2500">
                <a:solidFill>
                  <a:srgbClr val="000000"/>
                </a:solidFill>
                <a:latin typeface="Arial"/>
              </a:rPr>
              <a:t>(</a:t>
            </a:r>
            <a:r>
              <a:rPr lang="en-US" sz="2500">
                <a:solidFill>
                  <a:srgbClr val="000000"/>
                </a:solidFill>
                <a:latin typeface="Arial Bold"/>
              </a:rPr>
              <a:t>1919-1921</a:t>
            </a:r>
            <a:r>
              <a:rPr lang="en-US" sz="2500">
                <a:solidFill>
                  <a:srgbClr val="000000"/>
                </a:solidFill>
                <a:latin typeface="Arial"/>
              </a:rPr>
              <a:t>), the Irish Trades Union Congress coordinated one-day strikes in favour of the release of political prisoners – sympathetic action was taken by railwaymen who refused to transport British troops.</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a:rPr>
              <a:t>Irish Congress of Trade Unions </a:t>
            </a:r>
            <a:r>
              <a:rPr lang="en-US" sz="2500">
                <a:solidFill>
                  <a:srgbClr val="000000"/>
                </a:solidFill>
                <a:latin typeface="Arial"/>
              </a:rPr>
              <a:t>(</a:t>
            </a:r>
            <a:r>
              <a:rPr lang="en-US" sz="2500">
                <a:solidFill>
                  <a:srgbClr val="000000"/>
                </a:solidFill>
                <a:latin typeface="Arial Bold"/>
              </a:rPr>
              <a:t>ICTU</a:t>
            </a:r>
            <a:r>
              <a:rPr lang="en-US" sz="2500">
                <a:solidFill>
                  <a:srgbClr val="000000"/>
                </a:solidFill>
                <a:latin typeface="Arial"/>
              </a:rPr>
              <a:t>) was formed in 1959 by the merging of the Irish Trades Union Congress and the Congress of Irish Unions into one organisation representing both the north and south of the country.</a:t>
            </a:r>
          </a:p>
          <a:p>
            <a:pPr algn="l" marL="539754" indent="-269877" lvl="1">
              <a:lnSpc>
                <a:spcPts val="3500"/>
              </a:lnSpc>
              <a:buFont typeface="Arial"/>
              <a:buChar char="•"/>
            </a:pPr>
            <a:r>
              <a:rPr lang="en-US" sz="2500">
                <a:solidFill>
                  <a:srgbClr val="000000"/>
                </a:solidFill>
                <a:latin typeface="Arial"/>
              </a:rPr>
              <a:t>During the Northern Ireland Civil Rights Campaign in 1964-1965, the ICTU led a campaign using the slogan ‘British rights for British citizens’ to encourage the introduction of ‘one man, one voice’.</a:t>
            </a:r>
          </a:p>
          <a:p>
            <a:pPr algn="l" marL="539754" indent="-269877" lvl="1">
              <a:lnSpc>
                <a:spcPts val="3500"/>
              </a:lnSpc>
              <a:buFont typeface="Arial"/>
              <a:buChar char="•"/>
            </a:pPr>
            <a:r>
              <a:rPr lang="en-US" sz="2500">
                <a:solidFill>
                  <a:srgbClr val="000000"/>
                </a:solidFill>
                <a:latin typeface="Arial"/>
              </a:rPr>
              <a:t>In 1972, Irish trade unions and the Labour Party were against the terms of entry into the EEC, believing Irish industry would collapse if the Irish market was opened up to multinational companies.</a:t>
            </a:r>
          </a:p>
          <a:p>
            <a:pPr algn="l" marL="539754" indent="-269877" lvl="1">
              <a:lnSpc>
                <a:spcPts val="3500"/>
              </a:lnSpc>
              <a:buFont typeface="Arial"/>
              <a:buChar char="•"/>
            </a:pPr>
            <a:r>
              <a:rPr lang="en-US" sz="2500">
                <a:solidFill>
                  <a:srgbClr val="000000"/>
                </a:solidFill>
                <a:latin typeface="Arial"/>
              </a:rPr>
              <a:t>In 1990, the </a:t>
            </a:r>
            <a:r>
              <a:rPr lang="en-US" sz="2500">
                <a:solidFill>
                  <a:srgbClr val="000000"/>
                </a:solidFill>
                <a:latin typeface="Arial Bold"/>
              </a:rPr>
              <a:t>Services, Industrial, Professional and Technical Union </a:t>
            </a:r>
            <a:r>
              <a:rPr lang="en-US" sz="2500">
                <a:solidFill>
                  <a:srgbClr val="000000"/>
                </a:solidFill>
                <a:latin typeface="Arial"/>
              </a:rPr>
              <a:t>(</a:t>
            </a:r>
            <a:r>
              <a:rPr lang="en-US" sz="2500">
                <a:solidFill>
                  <a:srgbClr val="000000"/>
                </a:solidFill>
                <a:latin typeface="Arial Bold"/>
              </a:rPr>
              <a:t>SIPTU</a:t>
            </a:r>
            <a:r>
              <a:rPr lang="en-US" sz="2500">
                <a:solidFill>
                  <a:srgbClr val="000000"/>
                </a:solidFill>
                <a:latin typeface="Arial"/>
              </a:rPr>
              <a:t>) was established by the merging of the country’s two largest unions (the ITGWU and the Federated Workers’ Union of Ireland – both were founded by Larkin). SIPTU remains the largest union in Ireland with over 180,000 members.</a:t>
            </a:r>
          </a:p>
          <a:p>
            <a:pPr algn="l" marL="539754" indent="-269877" lvl="1">
              <a:lnSpc>
                <a:spcPts val="3500"/>
              </a:lnSpc>
              <a:buFont typeface="Arial"/>
              <a:buChar char="•"/>
            </a:pPr>
            <a:r>
              <a:rPr lang="en-US" sz="2500">
                <a:solidFill>
                  <a:srgbClr val="000000"/>
                </a:solidFill>
                <a:latin typeface="Arial Bold"/>
              </a:rPr>
              <a:t>The Labour Party </a:t>
            </a:r>
            <a:r>
              <a:rPr lang="en-US" sz="2500">
                <a:solidFill>
                  <a:srgbClr val="000000"/>
                </a:solidFill>
                <a:latin typeface="Arial"/>
              </a:rPr>
              <a:t>continues to be the political arm of the Irish trade union and labour movement while its aim remains to represent workers’ interests in the Dáil and on a local level. </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5251182" y="0"/>
            <a:ext cx="7785637" cy="9725311"/>
          </a:xfrm>
          <a:custGeom>
            <a:avLst/>
            <a:gdLst/>
            <a:ahLst/>
            <a:cxnLst/>
            <a:rect r="r" b="b" t="t" l="l"/>
            <a:pathLst>
              <a:path h="9725311" w="7785637">
                <a:moveTo>
                  <a:pt x="0" y="0"/>
                </a:moveTo>
                <a:lnTo>
                  <a:pt x="7785636" y="0"/>
                </a:lnTo>
                <a:lnTo>
                  <a:pt x="7785636" y="9725311"/>
                </a:lnTo>
                <a:lnTo>
                  <a:pt x="0" y="9725311"/>
                </a:lnTo>
                <a:lnTo>
                  <a:pt x="0" y="0"/>
                </a:lnTo>
                <a:close/>
              </a:path>
            </a:pathLst>
          </a:custGeom>
          <a:blipFill>
            <a:blip r:embed="rId6"/>
            <a:stretch>
              <a:fillRect l="-3026" t="-2477" r="-2734" b="-3384"/>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5782197" y="2120899"/>
            <a:ext cx="10856458" cy="5915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James “Jim” Larkin was born in Liverpool to Irish parents. </a:t>
            </a:r>
            <a:r>
              <a:rPr lang="en-US" sz="3000">
                <a:solidFill>
                  <a:srgbClr val="000000"/>
                </a:solidFill>
                <a:latin typeface="Arial"/>
              </a:rPr>
              <a:t>In 1901, he joined the National Union of Dock Labourers (NUDL) in Britain. In 1905, he was sent to Belfast to organise the city’s dockers. He founded the Irish Transport and General Workers Union (ITGWU). The strikes organised by the ITGWU in 1913 resulted in a lockout. After the defeat of the workers in 1914, Larkin emigrated to the USA. He returned to Ireland in 1923, when he formed the Irish Worker League, a communist organisation. Larkin was elected to the Dáil three times, in 1927, 1937 and 1947. He died in 1947 and is buried in Glasnevin Cemetery. </a:t>
            </a:r>
          </a:p>
        </p:txBody>
      </p:sp>
      <p:sp>
        <p:nvSpPr>
          <p:cNvPr name="Freeform 11" id="11"/>
          <p:cNvSpPr/>
          <p:nvPr/>
        </p:nvSpPr>
        <p:spPr>
          <a:xfrm flipH="false" flipV="false" rot="0">
            <a:off x="1028700" y="2641414"/>
            <a:ext cx="4134372" cy="5004171"/>
          </a:xfrm>
          <a:custGeom>
            <a:avLst/>
            <a:gdLst/>
            <a:ahLst/>
            <a:cxnLst/>
            <a:rect r="r" b="b" t="t" l="l"/>
            <a:pathLst>
              <a:path h="5004171" w="4134372">
                <a:moveTo>
                  <a:pt x="0" y="0"/>
                </a:moveTo>
                <a:lnTo>
                  <a:pt x="4134372" y="0"/>
                </a:lnTo>
                <a:lnTo>
                  <a:pt x="4134372" y="5004172"/>
                </a:lnTo>
                <a:lnTo>
                  <a:pt x="0" y="5004172"/>
                </a:lnTo>
                <a:lnTo>
                  <a:pt x="0" y="0"/>
                </a:lnTo>
                <a:close/>
              </a:path>
            </a:pathLst>
          </a:custGeom>
          <a:blipFill>
            <a:blip r:embed="rId6"/>
            <a:stretch>
              <a:fillRect l="0" t="0" r="0" b="0"/>
            </a:stretch>
          </a:blipFill>
        </p:spPr>
      </p:sp>
      <p:sp>
        <p:nvSpPr>
          <p:cNvPr name="TextBox 12" id="12"/>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James “Jim” Larkin, 1876-1947</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198 (Artefact, 2nd Edition)</a:t>
            </a:r>
          </a:p>
        </p:txBody>
      </p:sp>
      <p:sp>
        <p:nvSpPr>
          <p:cNvPr name="TextBox 8" id="8"/>
          <p:cNvSpPr txBox="true"/>
          <p:nvPr/>
        </p:nvSpPr>
        <p:spPr>
          <a:xfrm rot="0">
            <a:off x="1028700" y="2149474"/>
            <a:ext cx="15609955" cy="35369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Briefly describe the working and living conditions for Dublin’s working class in the early 1900s.</a:t>
            </a:r>
          </a:p>
          <a:p>
            <a:pPr algn="l" marL="539749" indent="-269875" lvl="1">
              <a:lnSpc>
                <a:spcPts val="3499"/>
              </a:lnSpc>
              <a:buAutoNum type="arabicPeriod" startAt="1"/>
            </a:pPr>
            <a:r>
              <a:rPr lang="en-US" sz="2499">
                <a:solidFill>
                  <a:srgbClr val="0DA33B"/>
                </a:solidFill>
                <a:latin typeface="Arial"/>
              </a:rPr>
              <a:t>Who founded the Irish Transport and General Workers’ Union (ITGWU) and why?</a:t>
            </a:r>
          </a:p>
          <a:p>
            <a:pPr algn="l" marL="539749" indent="-269875" lvl="1">
              <a:lnSpc>
                <a:spcPts val="3499"/>
              </a:lnSpc>
              <a:buAutoNum type="arabicPeriod" startAt="1"/>
            </a:pPr>
            <a:r>
              <a:rPr lang="en-US" sz="2499">
                <a:solidFill>
                  <a:srgbClr val="0DA33B"/>
                </a:solidFill>
                <a:latin typeface="Arial"/>
              </a:rPr>
              <a:t>Who founded the Irish Labour Party and what was its aim?</a:t>
            </a:r>
          </a:p>
          <a:p>
            <a:pPr algn="l" marL="539749" indent="-269875" lvl="1">
              <a:lnSpc>
                <a:spcPts val="3499"/>
              </a:lnSpc>
              <a:buAutoNum type="arabicPeriod" startAt="1"/>
            </a:pPr>
            <a:r>
              <a:rPr lang="en-US" sz="2499">
                <a:solidFill>
                  <a:srgbClr val="0DA33B"/>
                </a:solidFill>
                <a:latin typeface="Arial"/>
              </a:rPr>
              <a:t>Describe two events from the 1913 Strike and Lockout.</a:t>
            </a:r>
          </a:p>
          <a:p>
            <a:pPr algn="l" marL="539749" indent="-269875" lvl="1">
              <a:lnSpc>
                <a:spcPts val="3499"/>
              </a:lnSpc>
              <a:buAutoNum type="arabicPeriod" startAt="1"/>
            </a:pPr>
            <a:r>
              <a:rPr lang="en-US" sz="2499">
                <a:solidFill>
                  <a:srgbClr val="0DA33B"/>
                </a:solidFill>
                <a:latin typeface="Arial"/>
              </a:rPr>
              <a:t>Who founded the Irish Citizen Army and why?</a:t>
            </a:r>
          </a:p>
          <a:p>
            <a:pPr algn="l" marL="539749" indent="-269875" lvl="1">
              <a:lnSpc>
                <a:spcPts val="3499"/>
              </a:lnSpc>
              <a:buAutoNum type="arabicPeriod" startAt="1"/>
            </a:pPr>
            <a:r>
              <a:rPr lang="en-US" sz="2499">
                <a:solidFill>
                  <a:srgbClr val="0DA33B"/>
                </a:solidFill>
                <a:latin typeface="Arial"/>
              </a:rPr>
              <a:t>How did the 1913 Strike and Lockout end?</a:t>
            </a:r>
          </a:p>
          <a:p>
            <a:pPr algn="l" marL="539749" indent="-269875" lvl="1">
              <a:lnSpc>
                <a:spcPts val="3499"/>
              </a:lnSpc>
              <a:buAutoNum type="arabicPeriod" startAt="1"/>
            </a:pPr>
            <a:r>
              <a:rPr lang="en-US" sz="2499">
                <a:solidFill>
                  <a:srgbClr val="0DA33B"/>
                </a:solidFill>
                <a:latin typeface="Arial"/>
              </a:rPr>
              <a:t>Briefly describe the Irish Labour Movement after the 1913 Strike and Lockout.</a:t>
            </a:r>
          </a:p>
          <a:p>
            <a:pPr algn="l" marL="539749" indent="-269875" lvl="1">
              <a:lnSpc>
                <a:spcPts val="3499"/>
              </a:lnSpc>
              <a:buAutoNum type="arabicPeriod" startAt="1"/>
            </a:pPr>
            <a:r>
              <a:rPr lang="en-US" sz="2499">
                <a:solidFill>
                  <a:srgbClr val="0DA33B"/>
                </a:solidFill>
                <a:latin typeface="Arial"/>
              </a:rPr>
              <a:t>Give two impacts of the Irish Labour Movement on Irish Life.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198 (Artefact, 2nd Edition)</a:t>
            </a:r>
          </a:p>
        </p:txBody>
      </p:sp>
      <p:sp>
        <p:nvSpPr>
          <p:cNvPr name="TextBox 8" id="8"/>
          <p:cNvSpPr txBox="true"/>
          <p:nvPr/>
        </p:nvSpPr>
        <p:spPr>
          <a:xfrm rot="0">
            <a:off x="1028700" y="2149474"/>
            <a:ext cx="15609955" cy="74803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rPr>
              <a:t>Working and living conditions for Dublin’s working class in the early 1900s were very poor. Unskilled workers (25,000 of the city’s 40,000 workers) found work around Dublin port as dockers and carters. Wages were low and there was no job security. One third of Dublin’s population lived in tenements. Whole families lived in just one room. Diseases were widespread.</a:t>
            </a:r>
          </a:p>
          <a:p>
            <a:pPr algn="l" marL="539749" indent="-269875" lvl="1">
              <a:lnSpc>
                <a:spcPts val="3499"/>
              </a:lnSpc>
              <a:buAutoNum type="arabicPeriod" startAt="1"/>
            </a:pPr>
            <a:r>
              <a:rPr lang="en-US" sz="2499">
                <a:solidFill>
                  <a:srgbClr val="000000"/>
                </a:solidFill>
                <a:latin typeface="Arial"/>
              </a:rPr>
              <a:t>James (Jim) Larkin founded the trade union, The Irish Transport and General Workers’ Union (ITGWU), in response to the appalling working and living conditions of Dublin’s working class.</a:t>
            </a:r>
          </a:p>
          <a:p>
            <a:pPr algn="l" marL="539749" indent="-269875" lvl="1">
              <a:lnSpc>
                <a:spcPts val="3499"/>
              </a:lnSpc>
              <a:buAutoNum type="arabicPeriod" startAt="1"/>
            </a:pPr>
            <a:r>
              <a:rPr lang="en-US" sz="2499">
                <a:solidFill>
                  <a:srgbClr val="000000"/>
                </a:solidFill>
                <a:latin typeface="Arial"/>
              </a:rPr>
              <a:t>James Connolly, Jim Larkin and William O’Brien established the Irish Labour Party. Its aim was to express the concerns of the workers politically.</a:t>
            </a:r>
          </a:p>
          <a:p>
            <a:pPr algn="l" marL="539749" indent="-269875" lvl="1">
              <a:lnSpc>
                <a:spcPts val="3499"/>
              </a:lnSpc>
              <a:buAutoNum type="arabicPeriod" startAt="1"/>
            </a:pPr>
            <a:r>
              <a:rPr lang="en-US" sz="2499">
                <a:solidFill>
                  <a:srgbClr val="000000"/>
                </a:solidFill>
                <a:latin typeface="Arial"/>
              </a:rPr>
              <a:t>Any two of: on 26 August the strike of the Tramways Company began. Many tram workers feared being sacked. </a:t>
            </a:r>
          </a:p>
          <a:p>
            <a:pPr algn="l" marL="1079499" indent="-359833" lvl="2">
              <a:lnSpc>
                <a:spcPts val="3499"/>
              </a:lnSpc>
              <a:buAutoNum type="alphaLcPeriod" startAt="1"/>
            </a:pPr>
            <a:r>
              <a:rPr lang="en-US" sz="2499">
                <a:solidFill>
                  <a:srgbClr val="000000"/>
                </a:solidFill>
                <a:latin typeface="Arial"/>
              </a:rPr>
              <a:t>Murphy brought in extra workers, who were protected by the Dublin Metropolitan Police. The strike was a failure. </a:t>
            </a:r>
          </a:p>
          <a:p>
            <a:pPr algn="l" marL="1079499" indent="-359833" lvl="2">
              <a:lnSpc>
                <a:spcPts val="3499"/>
              </a:lnSpc>
              <a:buAutoNum type="alphaLcPeriod" startAt="1"/>
            </a:pPr>
            <a:r>
              <a:rPr lang="en-US" sz="2499">
                <a:solidFill>
                  <a:srgbClr val="000000"/>
                </a:solidFill>
                <a:latin typeface="Arial"/>
              </a:rPr>
              <a:t>Larkin and other organisers were arrested. Murphy locked out (sacked) employees who were members of the ITGWU. On 31 August 1913 – Bloody Sunday, Larkin addressed a crowd of 10,000 people on O’Connell Street from the Imperial Hotel in disguise, as there was a warrant for his arrest. He was arrested by the Dublin Metropolitan Police. The crowd protested and the police baton-charged the crowd. Two demonstrators were killed and hundreds were wounded, including police.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198 (Artefact, 2nd Edition)</a:t>
            </a:r>
          </a:p>
        </p:txBody>
      </p:sp>
      <p:sp>
        <p:nvSpPr>
          <p:cNvPr name="TextBox 8" id="8"/>
          <p:cNvSpPr txBox="true"/>
          <p:nvPr/>
        </p:nvSpPr>
        <p:spPr>
          <a:xfrm rot="0">
            <a:off x="1028700" y="2149474"/>
            <a:ext cx="15609955" cy="5289550"/>
          </a:xfrm>
          <a:prstGeom prst="rect">
            <a:avLst/>
          </a:prstGeom>
        </p:spPr>
        <p:txBody>
          <a:bodyPr anchor="t" rtlCol="false" tIns="0" lIns="0" bIns="0" rIns="0">
            <a:spAutoFit/>
          </a:bodyPr>
          <a:lstStyle/>
          <a:p>
            <a:pPr algn="l" marL="539749" indent="-269875" lvl="1">
              <a:lnSpc>
                <a:spcPts val="3499"/>
              </a:lnSpc>
              <a:buFont typeface="Arial"/>
              <a:buChar char="•"/>
            </a:pPr>
            <a:r>
              <a:rPr lang="en-US" sz="2499">
                <a:solidFill>
                  <a:srgbClr val="000000"/>
                </a:solidFill>
                <a:latin typeface="Arial"/>
              </a:rPr>
              <a:t>5. James Connolly formed the Irish Citizen Army (ICA) to protect the striking workers.</a:t>
            </a:r>
          </a:p>
          <a:p>
            <a:pPr algn="l" marL="539749" indent="-269875" lvl="1">
              <a:lnSpc>
                <a:spcPts val="3499"/>
              </a:lnSpc>
              <a:buFont typeface="Arial"/>
              <a:buChar char="•"/>
            </a:pPr>
            <a:r>
              <a:rPr lang="en-US" sz="2499">
                <a:solidFill>
                  <a:srgbClr val="000000"/>
                </a:solidFill>
                <a:latin typeface="Arial"/>
              </a:rPr>
              <a:t>6. </a:t>
            </a:r>
            <a:r>
              <a:rPr lang="en-US" sz="2499">
                <a:solidFill>
                  <a:srgbClr val="000000"/>
                </a:solidFill>
                <a:latin typeface="Arial"/>
              </a:rPr>
              <a:t>By January 1914, many began to return to work. On 18 January, Larkin told the workers to end their strike. Many had to leave the ITGWU.</a:t>
            </a:r>
          </a:p>
          <a:p>
            <a:pPr algn="l" marL="539749" indent="-269875" lvl="1">
              <a:lnSpc>
                <a:spcPts val="3499"/>
              </a:lnSpc>
              <a:buFont typeface="Arial"/>
              <a:buChar char="•"/>
            </a:pPr>
            <a:r>
              <a:rPr lang="en-US" sz="2499">
                <a:solidFill>
                  <a:srgbClr val="000000"/>
                </a:solidFill>
                <a:latin typeface="Arial"/>
              </a:rPr>
              <a:t>7. </a:t>
            </a:r>
            <a:r>
              <a:rPr lang="en-US" sz="2499">
                <a:solidFill>
                  <a:srgbClr val="000000"/>
                </a:solidFill>
                <a:latin typeface="Arial"/>
              </a:rPr>
              <a:t>During the War of Independence, the Irish Trades Union Congress coordinated one-day strikes in favour of the release of political prisoners. Sympathetic action was taken by railwaymen, who refused to transport British troops. The Irish Congress of Trade Unions (ICTU) was formed in 1959. During the Northern Ireland civil rights campaign in 1964–1965, the ICTU led a campaign using the slogan ‘British rights for British citizens’.</a:t>
            </a:r>
          </a:p>
          <a:p>
            <a:pPr algn="l" marL="539749" indent="-269875" lvl="1">
              <a:lnSpc>
                <a:spcPts val="3499"/>
              </a:lnSpc>
              <a:buFont typeface="Arial"/>
              <a:buChar char="•"/>
            </a:pPr>
            <a:r>
              <a:rPr lang="en-US" sz="2499">
                <a:solidFill>
                  <a:srgbClr val="000000"/>
                </a:solidFill>
                <a:latin typeface="Arial"/>
              </a:rPr>
              <a:t>8. </a:t>
            </a:r>
            <a:r>
              <a:rPr lang="en-US" sz="2499">
                <a:solidFill>
                  <a:srgbClr val="000000"/>
                </a:solidFill>
                <a:latin typeface="Arial"/>
              </a:rPr>
              <a:t>Any two of: establishment of trade unions; strong trade union links both north and south of the country; 1913 Strike and Lockout; creation of the Irish Citizen Army and links to nationalism; improvements to working conditions; establishment of the Labour Party in Ireland.</a:t>
            </a:r>
          </a:p>
          <a:p>
            <a:pPr algn="l">
              <a:lnSpc>
                <a:spcPts val="3499"/>
              </a:lnSpc>
            </a:pP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71840"/>
            <a:ext cx="18288000" cy="1534191"/>
          </a:xfrm>
          <a:prstGeom prst="rect">
            <a:avLst/>
          </a:prstGeom>
        </p:spPr>
        <p:txBody>
          <a:bodyPr anchor="t" rtlCol="false" tIns="0" lIns="0" bIns="0" rIns="0">
            <a:spAutoFit/>
          </a:bodyPr>
          <a:lstStyle/>
          <a:p>
            <a:pPr algn="ctr">
              <a:lnSpc>
                <a:spcPts val="11217"/>
              </a:lnSpc>
            </a:pPr>
            <a:r>
              <a:rPr lang="en-US" sz="8012" spc="360">
                <a:solidFill>
                  <a:srgbClr val="0DA33B"/>
                </a:solidFill>
                <a:latin typeface="Arial Bold"/>
              </a:rPr>
              <a:t>18.5: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18.5: summary</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1884-1913</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In this chapter, we have learned that...</a:t>
            </a:r>
          </a:p>
        </p:txBody>
      </p:sp>
      <p:sp>
        <p:nvSpPr>
          <p:cNvPr name="TextBox 3" id="3"/>
          <p:cNvSpPr txBox="true"/>
          <p:nvPr/>
        </p:nvSpPr>
        <p:spPr>
          <a:xfrm rot="0">
            <a:off x="1007553" y="1892296"/>
            <a:ext cx="15609955" cy="53816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rPr>
              <a:t>The Gaelic League, the Irish Literary Movement and the GAA were at the forefront of cultural nationalism at this time.</a:t>
            </a:r>
          </a:p>
          <a:p>
            <a:pPr algn="l" marL="647702" indent="-323851" lvl="1">
              <a:lnSpc>
                <a:spcPts val="4200"/>
              </a:lnSpc>
              <a:buFont typeface="Arial"/>
              <a:buChar char="•"/>
            </a:pPr>
            <a:r>
              <a:rPr lang="en-US" sz="3000">
                <a:solidFill>
                  <a:srgbClr val="000000"/>
                </a:solidFill>
                <a:latin typeface="Arial"/>
              </a:rPr>
              <a:t>The Gaelic League renewed enthusiasm for the Irish language and helped to slow its decline.</a:t>
            </a:r>
          </a:p>
          <a:p>
            <a:pPr algn="l" marL="647702" indent="-323851" lvl="1">
              <a:lnSpc>
                <a:spcPts val="4200"/>
              </a:lnSpc>
              <a:buFont typeface="Arial"/>
              <a:buChar char="•"/>
            </a:pPr>
            <a:r>
              <a:rPr lang="en-US" sz="3000">
                <a:solidFill>
                  <a:srgbClr val="000000"/>
                </a:solidFill>
                <a:latin typeface="Arial"/>
              </a:rPr>
              <a:t>During this period, the GAA’s ties to various nationalist groups were extremely close. The IRB sought new members within the local GAA clubs.</a:t>
            </a:r>
          </a:p>
          <a:p>
            <a:pPr algn="l" marL="647702" indent="-323851" lvl="1">
              <a:lnSpc>
                <a:spcPts val="4200"/>
              </a:lnSpc>
              <a:buFont typeface="Arial"/>
              <a:buChar char="•"/>
            </a:pPr>
            <a:r>
              <a:rPr lang="en-US" sz="3000">
                <a:solidFill>
                  <a:srgbClr val="000000"/>
                </a:solidFill>
                <a:latin typeface="Arial"/>
              </a:rPr>
              <a:t>The Irish Labour Movement grew during the early 1900s with the formation of the ITGWU, the Labour Party and the Irish Citizen Army.</a:t>
            </a:r>
          </a:p>
          <a:p>
            <a:pPr algn="l" marL="647702" indent="-323851" lvl="1">
              <a:lnSpc>
                <a:spcPts val="4200"/>
              </a:lnSpc>
              <a:buFont typeface="Arial"/>
              <a:buChar char="•"/>
            </a:pPr>
            <a:r>
              <a:rPr lang="en-US" sz="3000">
                <a:solidFill>
                  <a:srgbClr val="000000"/>
                </a:solidFill>
                <a:latin typeface="Arial"/>
              </a:rPr>
              <a:t>The Gaelic League, the Irish Literary Movement and the Irish Labour Movement have each had a significant impact on Irish life.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9" id="9"/>
          <p:cNvGrpSpPr/>
          <p:nvPr/>
        </p:nvGrpSpPr>
        <p:grpSpPr>
          <a:xfrm rot="0">
            <a:off x="12830785" y="9702836"/>
            <a:ext cx="4108475" cy="584164"/>
            <a:chOff x="0" y="0"/>
            <a:chExt cx="5477966" cy="778885"/>
          </a:xfrm>
        </p:grpSpPr>
        <p:sp>
          <p:nvSpPr>
            <p:cNvPr name="Freeform 10" id="10"/>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904875"/>
            <a:ext cx="15609955" cy="581025"/>
          </a:xfrm>
          <a:prstGeom prst="rect">
            <a:avLst/>
          </a:prstGeom>
        </p:spPr>
        <p:txBody>
          <a:bodyPr anchor="t" rtlCol="false" tIns="0" lIns="0" bIns="0" rIns="0">
            <a:spAutoFit/>
          </a:bodyPr>
          <a:lstStyle/>
          <a:p>
            <a:pPr algn="l">
              <a:lnSpc>
                <a:spcPts val="4200"/>
              </a:lnSpc>
            </a:pPr>
            <a:r>
              <a:rPr lang="en-US" sz="3000">
                <a:solidFill>
                  <a:srgbClr val="004716"/>
                </a:solidFill>
                <a:latin typeface="Arial Bold"/>
              </a:rPr>
              <a:t>Reflecting on... Sporting, Cultural and Social Movements in 20th Century Ireland</a:t>
            </a:r>
          </a:p>
        </p:txBody>
      </p:sp>
      <p:sp>
        <p:nvSpPr>
          <p:cNvPr name="TextBox 7" id="7"/>
          <p:cNvSpPr txBox="true"/>
          <p:nvPr/>
        </p:nvSpPr>
        <p:spPr>
          <a:xfrm rot="0">
            <a:off x="1028700" y="1438275"/>
            <a:ext cx="15609955" cy="370522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The years 1884-1914 saw significant change in Ireland, in particular politically. </a:t>
            </a:r>
            <a:r>
              <a:rPr lang="en-US" sz="2999">
                <a:solidFill>
                  <a:srgbClr val="000000"/>
                </a:solidFill>
                <a:latin typeface="Arial"/>
              </a:rPr>
              <a:t>A revival of uniquely Irish culture was also taking place at this time, as the Gaelic League tried to save the Irish language from decline, the Irish Literary Revival promoted Irish identity through literature and the GAA linked sports and nationalism across the island. The Irish Labour Movement was also born during this period. The Gaelic League, Irish Literary Revival, the GAA and the Irish Labour Movement continue to have an impact on Ireland today, showing their importance in the history of Ireland and the creation and building of the Irish Free State.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grpSp>
        <p:nvGrpSpPr>
          <p:cNvPr name="Group 9" id="9"/>
          <p:cNvGrpSpPr/>
          <p:nvPr/>
        </p:nvGrpSpPr>
        <p:grpSpPr>
          <a:xfrm rot="0">
            <a:off x="12830785" y="9702836"/>
            <a:ext cx="4108475" cy="584164"/>
            <a:chOff x="0" y="0"/>
            <a:chExt cx="5477966" cy="778885"/>
          </a:xfrm>
        </p:grpSpPr>
        <p:sp>
          <p:nvSpPr>
            <p:cNvPr name="Freeform 10" id="10"/>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Introduction</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three decades between 1884 and 1914 were a time of great change in Ireland. </a:t>
            </a:r>
            <a:r>
              <a:rPr lang="en-US" sz="3000">
                <a:solidFill>
                  <a:srgbClr val="000000"/>
                </a:solidFill>
                <a:latin typeface="Arial"/>
              </a:rPr>
              <a:t>New cultural nationalist movements and organisations began during this period, such as the Gaelic League, the Irish Literary Revival, the GAA and the Irish Labour Movement. These movements had a large impact on Irish life and still play an important role in Irish society to this day.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a:solidFill>
                  <a:srgbClr val="004716"/>
                </a:solidFill>
                <a:latin typeface="Arial Bold"/>
              </a:rPr>
              <a:t>SEC Examination Questions</a:t>
            </a:r>
          </a:p>
        </p:txBody>
      </p:sp>
      <p:grpSp>
        <p:nvGrpSpPr>
          <p:cNvPr name="Group 8" id="8"/>
          <p:cNvGrpSpPr/>
          <p:nvPr/>
        </p:nvGrpSpPr>
        <p:grpSpPr>
          <a:xfrm rot="0">
            <a:off x="12830785" y="9702836"/>
            <a:ext cx="4108475" cy="584164"/>
            <a:chOff x="0" y="0"/>
            <a:chExt cx="5477966" cy="778885"/>
          </a:xfrm>
        </p:grpSpPr>
        <p:sp>
          <p:nvSpPr>
            <p:cNvPr name="Freeform 9" id="9"/>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2" id="12"/>
          <p:cNvSpPr txBox="true"/>
          <p:nvPr/>
        </p:nvSpPr>
        <p:spPr>
          <a:xfrm rot="0">
            <a:off x="1028700" y="2130424"/>
            <a:ext cx="15609955" cy="56197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2023 SEC Q8</a:t>
            </a:r>
          </a:p>
        </p:txBody>
      </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29185" y="4916805"/>
            <a:ext cx="10287000" cy="453390"/>
          </a:xfrm>
          <a:prstGeom prst="rect">
            <a:avLst/>
          </a:prstGeom>
        </p:spPr>
        <p:txBody>
          <a:bodyPr anchor="t" rtlCol="false" tIns="0" lIns="0" bIns="0" rIns="0">
            <a:spAutoFit/>
          </a:bodyPr>
          <a:lstStyle/>
          <a:p>
            <a:pPr algn="ctr">
              <a:lnSpc>
                <a:spcPts val="3360"/>
              </a:lnSpc>
            </a:pPr>
            <a:r>
              <a:rPr lang="en-US" sz="2400">
                <a:solidFill>
                  <a:srgbClr val="FFFFFF"/>
                </a:solidFill>
                <a:latin typeface="Arial Bold"/>
              </a:rPr>
              <a:t>Chapter Eighteen: Cultural, Sporting and Social Movements in Ireland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29185" y="4916805"/>
            <a:ext cx="10287000" cy="453390"/>
          </a:xfrm>
          <a:prstGeom prst="rect">
            <a:avLst/>
          </a:prstGeom>
        </p:spPr>
        <p:txBody>
          <a:bodyPr anchor="t" rtlCol="false" tIns="0" lIns="0" bIns="0" rIns="0">
            <a:spAutoFit/>
          </a:bodyPr>
          <a:lstStyle/>
          <a:p>
            <a:pPr algn="ctr">
              <a:lnSpc>
                <a:spcPts val="3360"/>
              </a:lnSpc>
            </a:pPr>
            <a:r>
              <a:rPr lang="en-US" sz="2400">
                <a:solidFill>
                  <a:srgbClr val="FFFFFF"/>
                </a:solidFill>
                <a:latin typeface="Arial Bold"/>
              </a:rPr>
              <a:t>Chapter Eighteen: Cultural, Sporting and Social Movements in Ireland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Croke Park, Dublin, Republic of Ireland</a:t>
            </a:r>
          </a:p>
          <a:p>
            <a:pPr algn="l">
              <a:lnSpc>
                <a:spcPts val="3500"/>
              </a:lnSpc>
            </a:pPr>
            <a:r>
              <a:rPr lang="en-US" sz="2500">
                <a:solidFill>
                  <a:srgbClr val="000000"/>
                </a:solidFill>
                <a:latin typeface="Arial"/>
              </a:rPr>
              <a:t>Abbey Theatre, Dublin, Republic of Ireland</a:t>
            </a:r>
          </a:p>
          <a:p>
            <a:pPr algn="l">
              <a:lnSpc>
                <a:spcPts val="3500"/>
              </a:lnSpc>
            </a:pPr>
            <a:r>
              <a:rPr lang="en-US" sz="2500">
                <a:solidFill>
                  <a:srgbClr val="000000"/>
                </a:solidFill>
                <a:latin typeface="Arial"/>
              </a:rPr>
              <a:t>Liberty Hall, Dublin, Republic of Ireland</a:t>
            </a:r>
          </a:p>
          <a:p>
            <a:pPr algn="l">
              <a:lnSpc>
                <a:spcPts val="3500"/>
              </a:lnSpc>
            </a:pPr>
            <a:r>
              <a:rPr lang="en-US" sz="2500">
                <a:solidFill>
                  <a:srgbClr val="000000"/>
                </a:solidFill>
                <a:latin typeface="Arial"/>
              </a:rPr>
              <a:t>Shelbourne Park, Dublin, Republic of Ireland</a:t>
            </a:r>
          </a:p>
          <a:p>
            <a:pPr algn="l">
              <a:lnSpc>
                <a:spcPts val="3500"/>
              </a:lnSpc>
            </a:pPr>
            <a:r>
              <a:rPr lang="en-US" sz="2500">
                <a:solidFill>
                  <a:srgbClr val="000000"/>
                </a:solidFill>
                <a:latin typeface="Arial"/>
              </a:rPr>
              <a:t>Queen's University, Belfast, Northern Ireland</a:t>
            </a:r>
          </a:p>
          <a:p>
            <a:pPr algn="l">
              <a:lnSpc>
                <a:spcPts val="3500"/>
              </a:lnSpc>
            </a:pPr>
          </a:p>
        </p:txBody>
      </p:sp>
      <p:sp>
        <p:nvSpPr>
          <p:cNvPr name="TextBox 14" id="14"/>
          <p:cNvSpPr txBox="true"/>
          <p:nvPr/>
        </p:nvSpPr>
        <p:spPr>
          <a:xfrm rot="0">
            <a:off x="8833677" y="2692686"/>
            <a:ext cx="7804977" cy="7090409"/>
          </a:xfrm>
          <a:prstGeom prst="rect">
            <a:avLst/>
          </a:prstGeom>
        </p:spPr>
        <p:txBody>
          <a:bodyPr anchor="t" rtlCol="false" tIns="0" lIns="0" bIns="0" rIns="0">
            <a:spAutoFit/>
          </a:bodyPr>
          <a:lstStyle/>
          <a:p>
            <a:pPr algn="l">
              <a:lnSpc>
                <a:spcPts val="2940"/>
              </a:lnSpc>
            </a:pPr>
            <a:r>
              <a:rPr lang="en-US" sz="2100">
                <a:solidFill>
                  <a:srgbClr val="000000"/>
                </a:solidFill>
                <a:latin typeface="Arial"/>
              </a:rPr>
              <a:t>Michael Cusack</a:t>
            </a:r>
          </a:p>
          <a:p>
            <a:pPr algn="l">
              <a:lnSpc>
                <a:spcPts val="2940"/>
              </a:lnSpc>
            </a:pPr>
            <a:r>
              <a:rPr lang="en-US" sz="2100">
                <a:solidFill>
                  <a:srgbClr val="000000"/>
                </a:solidFill>
                <a:latin typeface="Arial"/>
              </a:rPr>
              <a:t>Patrick Nally</a:t>
            </a:r>
          </a:p>
          <a:p>
            <a:pPr algn="l">
              <a:lnSpc>
                <a:spcPts val="2940"/>
              </a:lnSpc>
            </a:pPr>
            <a:r>
              <a:rPr lang="en-US" sz="2100">
                <a:solidFill>
                  <a:srgbClr val="000000"/>
                </a:solidFill>
                <a:latin typeface="Arial"/>
              </a:rPr>
              <a:t>Maurice Davin</a:t>
            </a:r>
          </a:p>
          <a:p>
            <a:pPr algn="l">
              <a:lnSpc>
                <a:spcPts val="2940"/>
              </a:lnSpc>
            </a:pPr>
            <a:r>
              <a:rPr lang="en-US" sz="2100">
                <a:solidFill>
                  <a:srgbClr val="000000"/>
                </a:solidFill>
                <a:latin typeface="Arial"/>
              </a:rPr>
              <a:t>Archbishop Croke</a:t>
            </a:r>
          </a:p>
          <a:p>
            <a:pPr algn="l">
              <a:lnSpc>
                <a:spcPts val="2940"/>
              </a:lnSpc>
            </a:pPr>
            <a:r>
              <a:rPr lang="en-US" sz="2100">
                <a:solidFill>
                  <a:srgbClr val="000000"/>
                </a:solidFill>
                <a:latin typeface="Arial"/>
              </a:rPr>
              <a:t>Frank Dineen</a:t>
            </a:r>
          </a:p>
          <a:p>
            <a:pPr algn="l">
              <a:lnSpc>
                <a:spcPts val="2940"/>
              </a:lnSpc>
            </a:pPr>
            <a:r>
              <a:rPr lang="en-US" sz="2100">
                <a:solidFill>
                  <a:srgbClr val="000000"/>
                </a:solidFill>
                <a:latin typeface="Arial"/>
              </a:rPr>
              <a:t>Paddy Kennedy</a:t>
            </a:r>
          </a:p>
          <a:p>
            <a:pPr algn="l">
              <a:lnSpc>
                <a:spcPts val="2940"/>
              </a:lnSpc>
            </a:pPr>
            <a:r>
              <a:rPr lang="en-US" sz="2100">
                <a:solidFill>
                  <a:srgbClr val="000000"/>
                </a:solidFill>
                <a:latin typeface="Arial"/>
              </a:rPr>
              <a:t>Mick O’Connell</a:t>
            </a:r>
          </a:p>
          <a:p>
            <a:pPr algn="l">
              <a:lnSpc>
                <a:spcPts val="2940"/>
              </a:lnSpc>
            </a:pPr>
            <a:r>
              <a:rPr lang="en-US" sz="2100">
                <a:solidFill>
                  <a:srgbClr val="000000"/>
                </a:solidFill>
                <a:latin typeface="Arial"/>
              </a:rPr>
              <a:t>James McCartan</a:t>
            </a:r>
          </a:p>
          <a:p>
            <a:pPr algn="l">
              <a:lnSpc>
                <a:spcPts val="2940"/>
              </a:lnSpc>
            </a:pPr>
            <a:r>
              <a:rPr lang="en-US" sz="2100">
                <a:solidFill>
                  <a:srgbClr val="000000"/>
                </a:solidFill>
                <a:latin typeface="Arial"/>
              </a:rPr>
              <a:t>Jimmy Keaveney</a:t>
            </a:r>
          </a:p>
          <a:p>
            <a:pPr algn="l">
              <a:lnSpc>
                <a:spcPts val="2940"/>
              </a:lnSpc>
            </a:pPr>
            <a:r>
              <a:rPr lang="en-US" sz="2100">
                <a:solidFill>
                  <a:srgbClr val="000000"/>
                </a:solidFill>
                <a:latin typeface="Arial"/>
              </a:rPr>
              <a:t>Enda Colleran</a:t>
            </a:r>
          </a:p>
          <a:p>
            <a:pPr algn="l">
              <a:lnSpc>
                <a:spcPts val="2940"/>
              </a:lnSpc>
            </a:pPr>
            <a:r>
              <a:rPr lang="en-US" sz="2100">
                <a:solidFill>
                  <a:srgbClr val="000000"/>
                </a:solidFill>
                <a:latin typeface="Arial"/>
              </a:rPr>
              <a:t>Billy Morgan</a:t>
            </a:r>
          </a:p>
          <a:p>
            <a:pPr algn="l">
              <a:lnSpc>
                <a:spcPts val="2940"/>
              </a:lnSpc>
            </a:pPr>
            <a:r>
              <a:rPr lang="en-US" sz="2100">
                <a:solidFill>
                  <a:srgbClr val="000000"/>
                </a:solidFill>
                <a:latin typeface="Arial"/>
              </a:rPr>
              <a:t>Christy Ring</a:t>
            </a:r>
          </a:p>
          <a:p>
            <a:pPr algn="l">
              <a:lnSpc>
                <a:spcPts val="2940"/>
              </a:lnSpc>
            </a:pPr>
            <a:r>
              <a:rPr lang="en-US" sz="2100">
                <a:solidFill>
                  <a:srgbClr val="000000"/>
                </a:solidFill>
                <a:latin typeface="Arial"/>
              </a:rPr>
              <a:t>DJ Carey</a:t>
            </a:r>
          </a:p>
          <a:p>
            <a:pPr algn="l">
              <a:lnSpc>
                <a:spcPts val="2940"/>
              </a:lnSpc>
            </a:pPr>
            <a:r>
              <a:rPr lang="en-US" sz="2100">
                <a:solidFill>
                  <a:srgbClr val="000000"/>
                </a:solidFill>
                <a:latin typeface="Arial"/>
              </a:rPr>
              <a:t>Eddie kheer</a:t>
            </a:r>
          </a:p>
          <a:p>
            <a:pPr algn="l">
              <a:lnSpc>
                <a:spcPts val="2940"/>
              </a:lnSpc>
            </a:pPr>
            <a:r>
              <a:rPr lang="en-US" sz="2100">
                <a:solidFill>
                  <a:srgbClr val="000000"/>
                </a:solidFill>
                <a:latin typeface="Arial"/>
              </a:rPr>
              <a:t>Mick Mackey</a:t>
            </a:r>
          </a:p>
          <a:p>
            <a:pPr algn="l">
              <a:lnSpc>
                <a:spcPts val="2940"/>
              </a:lnSpc>
            </a:pPr>
            <a:r>
              <a:rPr lang="en-US" sz="2100">
                <a:solidFill>
                  <a:srgbClr val="000000"/>
                </a:solidFill>
                <a:latin typeface="Arial"/>
              </a:rPr>
              <a:t>Angela Downey</a:t>
            </a:r>
          </a:p>
          <a:p>
            <a:pPr algn="l">
              <a:lnSpc>
                <a:spcPts val="2940"/>
              </a:lnSpc>
            </a:pPr>
            <a:r>
              <a:rPr lang="en-US" sz="2100">
                <a:solidFill>
                  <a:srgbClr val="000000"/>
                </a:solidFill>
                <a:latin typeface="Arial"/>
              </a:rPr>
              <a:t>Juliet Murphy</a:t>
            </a:r>
          </a:p>
          <a:p>
            <a:pPr algn="l">
              <a:lnSpc>
                <a:spcPts val="2940"/>
              </a:lnSpc>
            </a:pPr>
            <a:r>
              <a:rPr lang="en-US" sz="2100">
                <a:solidFill>
                  <a:srgbClr val="000000"/>
                </a:solidFill>
                <a:latin typeface="Arial"/>
              </a:rPr>
              <a:t>Briege Corkery</a:t>
            </a:r>
          </a:p>
          <a:p>
            <a:pPr algn="l">
              <a:lnSpc>
                <a:spcPts val="2940"/>
              </a:lnSpc>
            </a:pPr>
            <a:r>
              <a:rPr lang="en-US" sz="2100">
                <a:solidFill>
                  <a:srgbClr val="000000"/>
                </a:solidFill>
                <a:latin typeface="Arial"/>
              </a:rPr>
              <a:t>Marina Barry Deirdre Hughes</a:t>
            </a: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Figures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5"/>
          </a:xfrm>
          <a:prstGeom prst="rect">
            <a:avLst/>
          </a:prstGeom>
        </p:spPr>
        <p:txBody>
          <a:bodyPr anchor="t" rtlCol="false" tIns="0" lIns="0" bIns="0" rIns="0">
            <a:spAutoFit/>
          </a:bodyPr>
          <a:lstStyle/>
          <a:p>
            <a:pPr algn="ctr">
              <a:lnSpc>
                <a:spcPts val="8400"/>
              </a:lnSpc>
            </a:pPr>
            <a:r>
              <a:rPr lang="en-US" sz="6000" spc="270">
                <a:solidFill>
                  <a:srgbClr val="0DA33B"/>
                </a:solidFill>
                <a:latin typeface="Arial Bold"/>
              </a:rPr>
              <a:t>17.1: THE CAUSES OF THE GREAT FAMINE</a:t>
            </a:r>
          </a:p>
        </p:txBody>
      </p:sp>
      <p:sp>
        <p:nvSpPr>
          <p:cNvPr name="TextBox 4" id="4"/>
          <p:cNvSpPr txBox="true"/>
          <p:nvPr/>
        </p:nvSpPr>
        <p:spPr>
          <a:xfrm rot="0">
            <a:off x="351801" y="3948422"/>
            <a:ext cx="17584398"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rPr>
              <a:t>18.1: cultural national movements</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1884-1913</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Cultural Nationalism</a:t>
            </a:r>
          </a:p>
        </p:txBody>
      </p:sp>
      <p:sp>
        <p:nvSpPr>
          <p:cNvPr name="TextBox 8" id="8"/>
          <p:cNvSpPr txBox="true"/>
          <p:nvPr/>
        </p:nvSpPr>
        <p:spPr>
          <a:xfrm rot="0">
            <a:off x="1028700" y="1819275"/>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the late 19th and 20th Centuries, a new type of nationalism began to emerge. </a:t>
            </a:r>
            <a:r>
              <a:rPr lang="en-US" sz="3000">
                <a:solidFill>
                  <a:srgbClr val="000000"/>
                </a:solidFill>
                <a:latin typeface="Arial Bold"/>
              </a:rPr>
              <a:t>Cultural nationalism </a:t>
            </a:r>
            <a:r>
              <a:rPr lang="en-US" sz="3000">
                <a:solidFill>
                  <a:srgbClr val="000000"/>
                </a:solidFill>
                <a:latin typeface="Arial"/>
              </a:rPr>
              <a:t>focuses on </a:t>
            </a:r>
            <a:r>
              <a:rPr lang="en-US" sz="3000" u="sng">
                <a:solidFill>
                  <a:srgbClr val="000000"/>
                </a:solidFill>
                <a:latin typeface="Arial"/>
              </a:rPr>
              <a:t>promoting a national identity shaped by shared cultural traditions and language</a:t>
            </a:r>
            <a:r>
              <a:rPr lang="en-US" sz="3000">
                <a:solidFill>
                  <a:srgbClr val="000000"/>
                </a:solidFill>
                <a:latin typeface="Arial"/>
              </a:rPr>
              <a:t>. Ireland had become increasingly anglicised following the Plantations and Act of Union in 1801. </a:t>
            </a:r>
            <a:r>
              <a:rPr lang="en-US" sz="3000">
                <a:solidFill>
                  <a:srgbClr val="000000"/>
                </a:solidFill>
                <a:latin typeface="Arial Bold"/>
              </a:rPr>
              <a:t>Anglicisation </a:t>
            </a:r>
            <a:r>
              <a:rPr lang="en-US" sz="3000">
                <a:solidFill>
                  <a:srgbClr val="000000"/>
                </a:solidFill>
                <a:latin typeface="Arial"/>
              </a:rPr>
              <a:t>was </a:t>
            </a:r>
            <a:r>
              <a:rPr lang="en-US" sz="3000" u="sng">
                <a:solidFill>
                  <a:srgbClr val="000000"/>
                </a:solidFill>
                <a:latin typeface="Arial"/>
              </a:rPr>
              <a:t>the spreading of English culture throughout Ireland, leading to people speaking English, following English customs and playing English sports</a:t>
            </a:r>
            <a:r>
              <a:rPr lang="en-US" sz="3000">
                <a:solidFill>
                  <a:srgbClr val="000000"/>
                </a:solidFill>
                <a:latin typeface="Arial"/>
              </a:rPr>
              <a:t>. To combat this, </a:t>
            </a:r>
            <a:r>
              <a:rPr lang="en-US" sz="3000">
                <a:solidFill>
                  <a:srgbClr val="000000"/>
                </a:solidFill>
                <a:latin typeface="Arial Bold"/>
              </a:rPr>
              <a:t>the Gaelic League </a:t>
            </a:r>
            <a:r>
              <a:rPr lang="en-US" sz="3000">
                <a:solidFill>
                  <a:srgbClr val="000000"/>
                </a:solidFill>
                <a:latin typeface="Arial"/>
              </a:rPr>
              <a:t>and </a:t>
            </a:r>
            <a:r>
              <a:rPr lang="en-US" sz="3000">
                <a:solidFill>
                  <a:srgbClr val="000000"/>
                </a:solidFill>
                <a:latin typeface="Arial Bold"/>
              </a:rPr>
              <a:t>the Irish Literary Revival </a:t>
            </a:r>
            <a:r>
              <a:rPr lang="en-US" sz="3000">
                <a:solidFill>
                  <a:srgbClr val="000000"/>
                </a:solidFill>
                <a:latin typeface="Arial"/>
              </a:rPr>
              <a:t>were established.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Gaelic League </a:t>
            </a:r>
          </a:p>
        </p:txBody>
      </p:sp>
      <p:sp>
        <p:nvSpPr>
          <p:cNvPr name="TextBox 8" id="8"/>
          <p:cNvSpPr txBox="true"/>
          <p:nvPr/>
        </p:nvSpPr>
        <p:spPr>
          <a:xfrm rot="0">
            <a:off x="1028700" y="1838325"/>
            <a:ext cx="1065447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Between 1800 and 1900, the number of people who spoke Irish plummeted from 50% to 1%. </a:t>
            </a:r>
            <a:r>
              <a:rPr lang="en-US" sz="2500">
                <a:solidFill>
                  <a:srgbClr val="000000"/>
                </a:solidFill>
                <a:latin typeface="Arial Bold"/>
              </a:rPr>
              <a:t>Eoin MacNeill </a:t>
            </a:r>
            <a:r>
              <a:rPr lang="en-US" sz="2500">
                <a:solidFill>
                  <a:srgbClr val="000000"/>
                </a:solidFill>
                <a:latin typeface="Arial"/>
              </a:rPr>
              <a:t>and</a:t>
            </a:r>
            <a:r>
              <a:rPr lang="en-US" sz="2500">
                <a:solidFill>
                  <a:srgbClr val="000000"/>
                </a:solidFill>
                <a:latin typeface="Arial Bold"/>
              </a:rPr>
              <a:t> Douglas Hyde </a:t>
            </a:r>
            <a:r>
              <a:rPr lang="en-US" sz="2500">
                <a:solidFill>
                  <a:srgbClr val="000000"/>
                </a:solidFill>
                <a:latin typeface="Arial"/>
              </a:rPr>
              <a:t>founded the </a:t>
            </a:r>
            <a:r>
              <a:rPr lang="en-US" sz="2500">
                <a:solidFill>
                  <a:srgbClr val="000000"/>
                </a:solidFill>
                <a:latin typeface="Arial Bold"/>
              </a:rPr>
              <a:t>Gaelic League </a:t>
            </a:r>
            <a:r>
              <a:rPr lang="en-US" sz="2500">
                <a:solidFill>
                  <a:srgbClr val="000000"/>
                </a:solidFill>
                <a:latin typeface="Arial"/>
              </a:rPr>
              <a:t>(now Conradh na Gaeilge), an organisation whose aim was to promote the Irish language. They felt that Irish identity was in danger of extinction, especially the Irish language. Hyde was elected the Gaelic League’s first president.</a:t>
            </a:r>
          </a:p>
          <a:p>
            <a:pPr algn="l">
              <a:lnSpc>
                <a:spcPts val="3500"/>
              </a:lnSpc>
            </a:pPr>
            <a:r>
              <a:rPr lang="en-US" sz="2500">
                <a:solidFill>
                  <a:srgbClr val="000000"/>
                </a:solidFill>
                <a:latin typeface="Arial"/>
              </a:rPr>
              <a:t>Successes included:</a:t>
            </a:r>
          </a:p>
          <a:p>
            <a:pPr algn="l" marL="539754" indent="-269877" lvl="1">
              <a:lnSpc>
                <a:spcPts val="3500"/>
              </a:lnSpc>
              <a:buFont typeface="Arial"/>
              <a:buChar char="•"/>
            </a:pPr>
            <a:r>
              <a:rPr lang="en-US" sz="2500">
                <a:solidFill>
                  <a:srgbClr val="000000"/>
                </a:solidFill>
                <a:latin typeface="Arial"/>
              </a:rPr>
              <a:t>Founding the Irish newspaper </a:t>
            </a:r>
            <a:r>
              <a:rPr lang="en-US" sz="2500">
                <a:solidFill>
                  <a:srgbClr val="000000"/>
                </a:solidFill>
                <a:latin typeface="Arial Bold Italics"/>
              </a:rPr>
              <a:t>An Claidheamh Soluis</a:t>
            </a:r>
            <a:r>
              <a:rPr lang="en-US" sz="2500">
                <a:solidFill>
                  <a:srgbClr val="000000"/>
                </a:solidFill>
                <a:latin typeface="Arial Bold"/>
              </a:rPr>
              <a:t> </a:t>
            </a:r>
            <a:r>
              <a:rPr lang="en-US" sz="2500">
                <a:solidFill>
                  <a:srgbClr val="000000"/>
                </a:solidFill>
                <a:latin typeface="Arial"/>
              </a:rPr>
              <a:t>(‘Sword of Light’) which published </a:t>
            </a:r>
            <a:r>
              <a:rPr lang="en-US" sz="2500">
                <a:solidFill>
                  <a:srgbClr val="000000"/>
                </a:solidFill>
                <a:latin typeface="Arial Bold"/>
              </a:rPr>
              <a:t>poems</a:t>
            </a:r>
            <a:r>
              <a:rPr lang="en-US" sz="2500">
                <a:solidFill>
                  <a:srgbClr val="000000"/>
                </a:solidFill>
                <a:latin typeface="Arial"/>
              </a:rPr>
              <a:t> and </a:t>
            </a:r>
            <a:r>
              <a:rPr lang="en-US" sz="2500">
                <a:solidFill>
                  <a:srgbClr val="000000"/>
                </a:solidFill>
                <a:latin typeface="Arial Bold"/>
              </a:rPr>
              <a:t>short stories</a:t>
            </a:r>
            <a:r>
              <a:rPr lang="en-US" sz="2500">
                <a:solidFill>
                  <a:srgbClr val="000000"/>
                </a:solidFill>
                <a:latin typeface="Arial"/>
              </a:rPr>
              <a:t> </a:t>
            </a:r>
            <a:r>
              <a:rPr lang="en-US" sz="2500">
                <a:solidFill>
                  <a:srgbClr val="000000"/>
                </a:solidFill>
                <a:latin typeface="Arial Bold"/>
              </a:rPr>
              <a:t>as gaeilge</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They trained </a:t>
            </a:r>
            <a:r>
              <a:rPr lang="en-US" sz="2500">
                <a:solidFill>
                  <a:srgbClr val="000000"/>
                </a:solidFill>
                <a:latin typeface="Arial Bold"/>
              </a:rPr>
              <a:t>travelling</a:t>
            </a:r>
            <a:r>
              <a:rPr lang="en-US" sz="2500">
                <a:solidFill>
                  <a:srgbClr val="000000"/>
                </a:solidFill>
                <a:latin typeface="Arial"/>
              </a:rPr>
              <a:t> </a:t>
            </a:r>
            <a:r>
              <a:rPr lang="en-US" sz="2500">
                <a:solidFill>
                  <a:srgbClr val="000000"/>
                </a:solidFill>
                <a:latin typeface="Arial Bold"/>
              </a:rPr>
              <a:t>teachers</a:t>
            </a:r>
            <a:r>
              <a:rPr lang="en-US" sz="2500">
                <a:solidFill>
                  <a:srgbClr val="000000"/>
                </a:solidFill>
                <a:latin typeface="Arial"/>
              </a:rPr>
              <a:t> called </a:t>
            </a:r>
            <a:r>
              <a:rPr lang="en-US" sz="2500">
                <a:solidFill>
                  <a:srgbClr val="000000"/>
                </a:solidFill>
                <a:latin typeface="Arial Bold"/>
              </a:rPr>
              <a:t>timirí</a:t>
            </a:r>
            <a:r>
              <a:rPr lang="en-US" sz="2500">
                <a:solidFill>
                  <a:srgbClr val="000000"/>
                </a:solidFill>
                <a:latin typeface="Arial"/>
              </a:rPr>
              <a:t> to teach Irish.</a:t>
            </a:r>
          </a:p>
          <a:p>
            <a:pPr algn="l" marL="539754" indent="-269877" lvl="1">
              <a:lnSpc>
                <a:spcPts val="3500"/>
              </a:lnSpc>
              <a:buFont typeface="Arial"/>
              <a:buChar char="•"/>
            </a:pPr>
            <a:r>
              <a:rPr lang="en-US" sz="2500">
                <a:solidFill>
                  <a:srgbClr val="000000"/>
                </a:solidFill>
                <a:latin typeface="Arial"/>
              </a:rPr>
              <a:t>They organised </a:t>
            </a:r>
            <a:r>
              <a:rPr lang="en-US" sz="2500">
                <a:solidFill>
                  <a:srgbClr val="000000"/>
                </a:solidFill>
                <a:latin typeface="Arial Bold"/>
              </a:rPr>
              <a:t>feiseanna</a:t>
            </a:r>
            <a:r>
              <a:rPr lang="en-US" sz="2500">
                <a:solidFill>
                  <a:srgbClr val="000000"/>
                </a:solidFill>
                <a:latin typeface="Arial"/>
              </a:rPr>
              <a:t> and </a:t>
            </a:r>
            <a:r>
              <a:rPr lang="en-US" sz="2500">
                <a:solidFill>
                  <a:srgbClr val="000000"/>
                </a:solidFill>
                <a:latin typeface="Arial Bold"/>
              </a:rPr>
              <a:t>céilidhe</a:t>
            </a:r>
            <a:r>
              <a:rPr lang="en-US" sz="2500">
                <a:solidFill>
                  <a:srgbClr val="000000"/>
                </a:solidFill>
                <a:latin typeface="Arial"/>
              </a:rPr>
              <a:t> to encourage </a:t>
            </a:r>
            <a:r>
              <a:rPr lang="en-US" sz="2500">
                <a:solidFill>
                  <a:srgbClr val="000000"/>
                </a:solidFill>
                <a:latin typeface="Arial Bold"/>
              </a:rPr>
              <a:t>Irish dancing</a:t>
            </a:r>
            <a:r>
              <a:rPr lang="en-US" sz="2500">
                <a:solidFill>
                  <a:srgbClr val="000000"/>
                </a:solidFill>
                <a:latin typeface="Arial"/>
              </a:rPr>
              <a:t> and </a:t>
            </a:r>
            <a:r>
              <a:rPr lang="en-US" sz="2500">
                <a:solidFill>
                  <a:srgbClr val="000000"/>
                </a:solidFill>
                <a:latin typeface="Arial Bold"/>
              </a:rPr>
              <a:t>traditional Irish music</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They aimed to increase the standard of </a:t>
            </a:r>
            <a:r>
              <a:rPr lang="en-US" sz="2500">
                <a:solidFill>
                  <a:srgbClr val="000000"/>
                </a:solidFill>
                <a:latin typeface="Arial Bold"/>
              </a:rPr>
              <a:t>written Irish</a:t>
            </a:r>
            <a:r>
              <a:rPr lang="en-US" sz="2500">
                <a:solidFill>
                  <a:srgbClr val="000000"/>
                </a:solidFill>
                <a:latin typeface="Arial"/>
              </a:rPr>
              <a:t> throughout the country</a:t>
            </a:r>
          </a:p>
          <a:p>
            <a:pPr algn="l" marL="539754" indent="-269877" lvl="1">
              <a:lnSpc>
                <a:spcPts val="3500"/>
              </a:lnSpc>
              <a:buFont typeface="Arial"/>
              <a:buChar char="•"/>
            </a:pPr>
            <a:r>
              <a:rPr lang="en-US" sz="2500">
                <a:solidFill>
                  <a:srgbClr val="000000"/>
                </a:solidFill>
                <a:latin typeface="Arial"/>
              </a:rPr>
              <a:t>The Gaelic League renewed enthusiasm for the Irish language and helped slow its decline. Over time, many radical nationalists became linked such as </a:t>
            </a:r>
            <a:r>
              <a:rPr lang="en-US" sz="2500">
                <a:solidFill>
                  <a:srgbClr val="000000"/>
                </a:solidFill>
                <a:latin typeface="Arial Bold"/>
              </a:rPr>
              <a:t>Pádraig</a:t>
            </a:r>
            <a:r>
              <a:rPr lang="en-US" sz="2500">
                <a:solidFill>
                  <a:srgbClr val="000000"/>
                </a:solidFill>
                <a:latin typeface="Arial"/>
              </a:rPr>
              <a:t> </a:t>
            </a:r>
            <a:r>
              <a:rPr lang="en-US" sz="2500">
                <a:solidFill>
                  <a:srgbClr val="000000"/>
                </a:solidFill>
                <a:latin typeface="Arial Bold"/>
              </a:rPr>
              <a:t>Pearse</a:t>
            </a:r>
            <a:r>
              <a:rPr lang="en-US" sz="2500">
                <a:solidFill>
                  <a:srgbClr val="000000"/>
                </a:solidFill>
                <a:latin typeface="Arial"/>
              </a:rPr>
              <a: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
        <p:nvSpPr>
          <p:cNvPr name="Freeform 14" id="14"/>
          <p:cNvSpPr/>
          <p:nvPr/>
        </p:nvSpPr>
        <p:spPr>
          <a:xfrm flipH="false" flipV="false" rot="0">
            <a:off x="11987975" y="1943100"/>
            <a:ext cx="4650680" cy="6857163"/>
          </a:xfrm>
          <a:custGeom>
            <a:avLst/>
            <a:gdLst/>
            <a:ahLst/>
            <a:cxnLst/>
            <a:rect r="r" b="b" t="t" l="l"/>
            <a:pathLst>
              <a:path h="6857163" w="4650680">
                <a:moveTo>
                  <a:pt x="0" y="0"/>
                </a:moveTo>
                <a:lnTo>
                  <a:pt x="4650680" y="0"/>
                </a:lnTo>
                <a:lnTo>
                  <a:pt x="4650680" y="6857162"/>
                </a:lnTo>
                <a:lnTo>
                  <a:pt x="0" y="6857162"/>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Impact of the Gaelic League </a:t>
            </a:r>
          </a:p>
        </p:txBody>
      </p:sp>
      <p:sp>
        <p:nvSpPr>
          <p:cNvPr name="TextBox 8" id="8"/>
          <p:cNvSpPr txBox="true"/>
          <p:nvPr/>
        </p:nvSpPr>
        <p:spPr>
          <a:xfrm rot="0">
            <a:off x="1028700" y="1838325"/>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Gaelic League renewed enthusiasm for the Irish language and helped to slow its decline, contributing to the formation of Irish identity. </a:t>
            </a:r>
            <a:r>
              <a:rPr lang="en-US" sz="2500">
                <a:solidFill>
                  <a:srgbClr val="000000"/>
                </a:solidFill>
                <a:latin typeface="Arial"/>
              </a:rPr>
              <a:t>Some of its most successful campaigns included: the acceptance by the Post Office of parcels &amp; letters written in Irish; the recognition of </a:t>
            </a:r>
            <a:r>
              <a:rPr lang="en-US" sz="2500">
                <a:solidFill>
                  <a:srgbClr val="000000"/>
                </a:solidFill>
                <a:latin typeface="Arial Bold"/>
              </a:rPr>
              <a:t>St. Patrick’s Day </a:t>
            </a:r>
            <a:r>
              <a:rPr lang="en-US" sz="2500">
                <a:solidFill>
                  <a:srgbClr val="000000"/>
                </a:solidFill>
                <a:latin typeface="Arial"/>
              </a:rPr>
              <a:t>as a national holiday. The introduction of </a:t>
            </a:r>
            <a:r>
              <a:rPr lang="en-US" sz="2500">
                <a:solidFill>
                  <a:srgbClr val="000000"/>
                </a:solidFill>
                <a:latin typeface="Arial Bold"/>
              </a:rPr>
              <a:t>Irish</a:t>
            </a:r>
            <a:r>
              <a:rPr lang="en-US" sz="2500">
                <a:solidFill>
                  <a:srgbClr val="000000"/>
                </a:solidFill>
                <a:latin typeface="Arial"/>
              </a:rPr>
              <a:t> into the </a:t>
            </a:r>
            <a:r>
              <a:rPr lang="en-US" sz="2500">
                <a:solidFill>
                  <a:srgbClr val="000000"/>
                </a:solidFill>
                <a:latin typeface="Arial Bold"/>
              </a:rPr>
              <a:t>national school curriculum </a:t>
            </a:r>
            <a:r>
              <a:rPr lang="en-US" sz="2500">
                <a:solidFill>
                  <a:srgbClr val="000000"/>
                </a:solidFill>
                <a:latin typeface="Arial"/>
              </a:rPr>
              <a:t>in </a:t>
            </a:r>
            <a:r>
              <a:rPr lang="en-US" sz="2500">
                <a:solidFill>
                  <a:srgbClr val="000000"/>
                </a:solidFill>
                <a:latin typeface="Arial Bold"/>
              </a:rPr>
              <a:t>1904</a:t>
            </a:r>
            <a:r>
              <a:rPr lang="en-US" sz="2500">
                <a:solidFill>
                  <a:srgbClr val="000000"/>
                </a:solidFill>
                <a:latin typeface="Arial"/>
              </a:rPr>
              <a:t>. By 1901, there were over 600 branches of the Gaelic League throughout Ireland, including in Belfast. </a:t>
            </a:r>
          </a:p>
          <a:p>
            <a:pPr algn="l">
              <a:lnSpc>
                <a:spcPts val="3500"/>
              </a:lnSpc>
            </a:pPr>
            <a:r>
              <a:rPr lang="en-US" sz="2500">
                <a:solidFill>
                  <a:srgbClr val="000000"/>
                </a:solidFill>
                <a:latin typeface="Arial"/>
              </a:rPr>
              <a:t>Although the Gaelic League was meant to be non-political but over time many radical nationalists such as </a:t>
            </a:r>
            <a:r>
              <a:rPr lang="en-US" sz="2500">
                <a:solidFill>
                  <a:srgbClr val="000000"/>
                </a:solidFill>
                <a:latin typeface="Arial Bold"/>
              </a:rPr>
              <a:t>Pádraig Pearse </a:t>
            </a:r>
            <a:r>
              <a:rPr lang="en-US" sz="2500">
                <a:solidFill>
                  <a:srgbClr val="000000"/>
                </a:solidFill>
                <a:latin typeface="Arial"/>
              </a:rPr>
              <a:t>and </a:t>
            </a:r>
            <a:r>
              <a:rPr lang="en-US" sz="2500">
                <a:solidFill>
                  <a:srgbClr val="000000"/>
                </a:solidFill>
                <a:latin typeface="Arial Bold"/>
              </a:rPr>
              <a:t>Éamon</a:t>
            </a:r>
            <a:r>
              <a:rPr lang="en-US" sz="2500">
                <a:solidFill>
                  <a:srgbClr val="000000"/>
                </a:solidFill>
                <a:latin typeface="Arial"/>
              </a:rPr>
              <a:t> </a:t>
            </a:r>
            <a:r>
              <a:rPr lang="en-US" sz="2500">
                <a:solidFill>
                  <a:srgbClr val="000000"/>
                </a:solidFill>
                <a:latin typeface="Arial Bold"/>
              </a:rPr>
              <a:t>de Valera </a:t>
            </a:r>
            <a:r>
              <a:rPr lang="en-US" sz="2500">
                <a:solidFill>
                  <a:srgbClr val="000000"/>
                </a:solidFill>
                <a:latin typeface="Arial"/>
              </a:rPr>
              <a:t>were linked to it. By the early 1900s, the Irish language became associated with radical nationalism leading to many unionist members leaving. In 1903, Pearse became the editor of </a:t>
            </a:r>
            <a:r>
              <a:rPr lang="en-US" sz="2500">
                <a:solidFill>
                  <a:srgbClr val="000000"/>
                </a:solidFill>
                <a:latin typeface="Arial Italics"/>
              </a:rPr>
              <a:t>An Claidheamh Soluis. </a:t>
            </a:r>
            <a:r>
              <a:rPr lang="en-US" sz="2500">
                <a:solidFill>
                  <a:srgbClr val="000000"/>
                </a:solidFill>
                <a:latin typeface="Arial"/>
              </a:rPr>
              <a:t>When the Irish Free State was founded in 1922, many of its members left to focus on political members; however, the Gaelic League continued to exist.  </a:t>
            </a:r>
          </a:p>
          <a:p>
            <a:pPr algn="l">
              <a:lnSpc>
                <a:spcPts val="3500"/>
              </a:lnSpc>
            </a:pPr>
            <a:r>
              <a:rPr lang="en-US" sz="2500">
                <a:solidFill>
                  <a:srgbClr val="000000"/>
                </a:solidFill>
                <a:latin typeface="Arial"/>
              </a:rPr>
              <a:t>The Irish language movement had a strong role in the Building of the Irish Free State as Government documents were published in Irish as well as English while many English placenames reverted back to their original Irish name. The teaching of Irish was made compulsory in primary and secondary schools in 1928 and over the next decade, written Irish was standardised throughout the country.</a:t>
            </a:r>
          </a:p>
          <a:p>
            <a:pPr algn="l">
              <a:lnSpc>
                <a:spcPts val="3500"/>
              </a:lnSpc>
            </a:pPr>
            <a:r>
              <a:rPr lang="en-US" sz="2500">
                <a:solidFill>
                  <a:srgbClr val="000000"/>
                </a:solidFill>
                <a:latin typeface="Arial"/>
              </a:rPr>
              <a:t>The 1937 constitution, </a:t>
            </a:r>
            <a:r>
              <a:rPr lang="en-US" sz="2500">
                <a:solidFill>
                  <a:srgbClr val="000000"/>
                </a:solidFill>
                <a:latin typeface="Arial Bold"/>
              </a:rPr>
              <a:t>Bunreacht na hÉireann</a:t>
            </a:r>
            <a:r>
              <a:rPr lang="en-US" sz="2500">
                <a:solidFill>
                  <a:srgbClr val="000000"/>
                </a:solidFill>
                <a:latin typeface="Arial"/>
              </a:rPr>
              <a:t>, declared Irish the official language of the state while English became the second language. While Irish governments have failed to restore Irish as a popular spoken language, the foundation of the Irish Free State saw a clear attempt to link the Irish language and Irish identity.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3154091"/>
            <a:ext cx="8978778" cy="6571219"/>
          </a:xfrm>
          <a:custGeom>
            <a:avLst/>
            <a:gdLst/>
            <a:ahLst/>
            <a:cxnLst/>
            <a:rect r="r" b="b" t="t" l="l"/>
            <a:pathLst>
              <a:path h="6571219" w="8978778">
                <a:moveTo>
                  <a:pt x="0" y="0"/>
                </a:moveTo>
                <a:lnTo>
                  <a:pt x="8978778" y="0"/>
                </a:lnTo>
                <a:lnTo>
                  <a:pt x="8978778" y="6571220"/>
                </a:lnTo>
                <a:lnTo>
                  <a:pt x="0" y="6571220"/>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Chapter Eighteen: Sporting, Cultural and Social Movements in 20th Century Ireland</a:t>
            </a:r>
          </a:p>
        </p:txBody>
      </p:sp>
      <p:sp>
        <p:nvSpPr>
          <p:cNvPr name="Freeform 14" id="14"/>
          <p:cNvSpPr/>
          <p:nvPr/>
        </p:nvSpPr>
        <p:spPr>
          <a:xfrm flipH="false" flipV="false" rot="24000">
            <a:off x="9725150" y="-25072"/>
            <a:ext cx="7229738" cy="4552424"/>
          </a:xfrm>
          <a:custGeom>
            <a:avLst/>
            <a:gdLst/>
            <a:ahLst/>
            <a:cxnLst/>
            <a:rect r="r" b="b" t="t" l="l"/>
            <a:pathLst>
              <a:path h="4552424" w="7229738">
                <a:moveTo>
                  <a:pt x="0" y="50254"/>
                </a:moveTo>
                <a:lnTo>
                  <a:pt x="7198306" y="0"/>
                </a:lnTo>
                <a:lnTo>
                  <a:pt x="7229738" y="4502169"/>
                </a:lnTo>
                <a:lnTo>
                  <a:pt x="31432" y="4552423"/>
                </a:lnTo>
                <a:lnTo>
                  <a:pt x="0" y="50254"/>
                </a:lnTo>
                <a:close/>
              </a:path>
            </a:pathLst>
          </a:custGeom>
          <a:blipFill>
            <a:blip r:embed="rId10"/>
            <a:stretch>
              <a:fillRect l="-678" t="-980" r="-2264" b="-3020"/>
            </a:stretch>
          </a:blipFill>
        </p:spPr>
      </p:sp>
      <p:grpSp>
        <p:nvGrpSpPr>
          <p:cNvPr name="Group 15" id="15"/>
          <p:cNvGrpSpPr/>
          <p:nvPr/>
        </p:nvGrpSpPr>
        <p:grpSpPr>
          <a:xfrm rot="0">
            <a:off x="1537848" y="858513"/>
            <a:ext cx="7274682" cy="2181279"/>
            <a:chOff x="0" y="0"/>
            <a:chExt cx="9699576" cy="2908371"/>
          </a:xfrm>
        </p:grpSpPr>
        <p:grpSp>
          <p:nvGrpSpPr>
            <p:cNvPr name="Group 16" id="16"/>
            <p:cNvGrpSpPr/>
            <p:nvPr/>
          </p:nvGrpSpPr>
          <p:grpSpPr>
            <a:xfrm rot="0">
              <a:off x="0" y="0"/>
              <a:ext cx="9699576" cy="2908371"/>
              <a:chOff x="0" y="0"/>
              <a:chExt cx="2408169" cy="722078"/>
            </a:xfrm>
          </p:grpSpPr>
          <p:sp>
            <p:nvSpPr>
              <p:cNvPr name="Freeform 17" id="17"/>
              <p:cNvSpPr/>
              <p:nvPr/>
            </p:nvSpPr>
            <p:spPr>
              <a:xfrm flipH="false" flipV="false" rot="0">
                <a:off x="0" y="0"/>
                <a:ext cx="2408169" cy="722078"/>
              </a:xfrm>
              <a:custGeom>
                <a:avLst/>
                <a:gdLst/>
                <a:ahLst/>
                <a:cxnLst/>
                <a:rect r="r" b="b" t="t" l="l"/>
                <a:pathLst>
                  <a:path h="722078" w="2408169">
                    <a:moveTo>
                      <a:pt x="0" y="0"/>
                    </a:moveTo>
                    <a:lnTo>
                      <a:pt x="2408169" y="0"/>
                    </a:lnTo>
                    <a:lnTo>
                      <a:pt x="2408169" y="722078"/>
                    </a:lnTo>
                    <a:lnTo>
                      <a:pt x="0" y="722078"/>
                    </a:lnTo>
                    <a:close/>
                  </a:path>
                </a:pathLst>
              </a:custGeom>
              <a:solidFill>
                <a:srgbClr val="D1FFBD"/>
              </a:solidFill>
              <a:ln w="38100" cap="sq">
                <a:solidFill>
                  <a:srgbClr val="004716"/>
                </a:solidFill>
                <a:prstDash val="solid"/>
                <a:miter/>
              </a:ln>
            </p:spPr>
          </p:sp>
          <p:sp>
            <p:nvSpPr>
              <p:cNvPr name="TextBox 18" id="18"/>
              <p:cNvSpPr txBox="true"/>
              <p:nvPr/>
            </p:nvSpPr>
            <p:spPr>
              <a:xfrm>
                <a:off x="0" y="-104775"/>
                <a:ext cx="2408169" cy="826853"/>
              </a:xfrm>
              <a:prstGeom prst="rect">
                <a:avLst/>
              </a:prstGeom>
            </p:spPr>
            <p:txBody>
              <a:bodyPr anchor="ctr" rtlCol="false" tIns="42485" lIns="42485" bIns="42485" rIns="42485"/>
              <a:lstStyle/>
              <a:p>
                <a:pPr algn="ctr">
                  <a:lnSpc>
                    <a:spcPts val="3500"/>
                  </a:lnSpc>
                </a:pPr>
              </a:p>
            </p:txBody>
          </p:sp>
        </p:grpSp>
        <p:sp>
          <p:nvSpPr>
            <p:cNvPr name="TextBox 19" id="19"/>
            <p:cNvSpPr txBox="true"/>
            <p:nvPr/>
          </p:nvSpPr>
          <p:spPr>
            <a:xfrm rot="0">
              <a:off x="101600" y="659206"/>
              <a:ext cx="9442550" cy="2124575"/>
            </a:xfrm>
            <a:prstGeom prst="rect">
              <a:avLst/>
            </a:prstGeom>
          </p:spPr>
          <p:txBody>
            <a:bodyPr anchor="t" rtlCol="false" tIns="0" lIns="0" bIns="0" rIns="0">
              <a:spAutoFit/>
            </a:bodyPr>
            <a:lstStyle/>
            <a:p>
              <a:pPr algn="just">
                <a:lnSpc>
                  <a:spcPts val="2062"/>
                </a:lnSpc>
              </a:pPr>
              <a:r>
                <a:rPr lang="en-US" sz="2002">
                  <a:solidFill>
                    <a:srgbClr val="0DA33B"/>
                  </a:solidFill>
                  <a:latin typeface="Arial"/>
                </a:rPr>
                <a:t>Mary E. L. Butler (Máire de Buitléir) was an Irish writer, Irish-language activist and member of the Gaelic League. She was a close friend of Arthur Griffith. In a letter of condolence to her sister, Griffith states that Mary was the first person to suggest 'Sinn Féin' to him for the name of the new organisation he founded in 1905. </a:t>
              </a:r>
            </a:p>
          </p:txBody>
        </p:sp>
        <p:sp>
          <p:nvSpPr>
            <p:cNvPr name="TextBox 20" id="20"/>
            <p:cNvSpPr txBox="true"/>
            <p:nvPr/>
          </p:nvSpPr>
          <p:spPr>
            <a:xfrm rot="0">
              <a:off x="3047526" y="98289"/>
              <a:ext cx="3550697" cy="570442"/>
            </a:xfrm>
            <a:prstGeom prst="rect">
              <a:avLst/>
            </a:prstGeom>
          </p:spPr>
          <p:txBody>
            <a:bodyPr anchor="t" rtlCol="false" tIns="0" lIns="0" bIns="0" rIns="0">
              <a:spAutoFit/>
            </a:bodyPr>
            <a:lstStyle/>
            <a:p>
              <a:pPr algn="ctr">
                <a:lnSpc>
                  <a:spcPts val="3175"/>
                </a:lnSpc>
              </a:pPr>
              <a:r>
                <a:rPr lang="en-US" sz="2500">
                  <a:solidFill>
                    <a:srgbClr val="004716"/>
                  </a:solidFill>
                  <a:latin typeface="Arial Bold Italics"/>
                </a:rPr>
                <a:t>Did you know?</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DAFpq6L45Is</dc:identifier>
  <dcterms:modified xsi:type="dcterms:W3CDTF">2011-08-01T06:04:30Z</dcterms:modified>
  <cp:revision>1</cp:revision>
  <dc:title>Ch. 18 - Sporting, Cultural and Social Movements in 20th Century Ireland</dc:title>
</cp:coreProperties>
</file>